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6" r:id="rId21"/>
    <p:sldId id="275" r:id="rId22"/>
    <p:sldId id="276" r:id="rId23"/>
    <p:sldId id="277" r:id="rId24"/>
    <p:sldId id="287" r:id="rId25"/>
    <p:sldId id="278" r:id="rId26"/>
    <p:sldId id="279" r:id="rId27"/>
    <p:sldId id="280" r:id="rId28"/>
    <p:sldId id="281" r:id="rId29"/>
    <p:sldId id="282" r:id="rId30"/>
    <p:sldId id="283" r:id="rId31"/>
    <p:sldId id="284" r:id="rId32"/>
    <p:sldId id="288" r:id="rId33"/>
    <p:sldId id="285"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14" r:id="rId47"/>
    <p:sldId id="301" r:id="rId48"/>
    <p:sldId id="302" r:id="rId49"/>
    <p:sldId id="304" r:id="rId50"/>
    <p:sldId id="305" r:id="rId51"/>
    <p:sldId id="306" r:id="rId52"/>
    <p:sldId id="315" r:id="rId53"/>
    <p:sldId id="307" r:id="rId54"/>
    <p:sldId id="308" r:id="rId55"/>
    <p:sldId id="309" r:id="rId56"/>
    <p:sldId id="310" r:id="rId57"/>
    <p:sldId id="311" r:id="rId58"/>
    <p:sldId id="312" r:id="rId59"/>
    <p:sldId id="313"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40" r:id="rId76"/>
    <p:sldId id="331" r:id="rId77"/>
    <p:sldId id="332" r:id="rId78"/>
    <p:sldId id="333" r:id="rId79"/>
    <p:sldId id="334" r:id="rId80"/>
    <p:sldId id="335" r:id="rId81"/>
    <p:sldId id="341" r:id="rId82"/>
    <p:sldId id="336" r:id="rId83"/>
    <p:sldId id="337" r:id="rId84"/>
    <p:sldId id="338" r:id="rId85"/>
    <p:sldId id="342" r:id="rId86"/>
    <p:sldId id="343" r:id="rId87"/>
    <p:sldId id="347" r:id="rId88"/>
    <p:sldId id="344" r:id="rId89"/>
    <p:sldId id="348" r:id="rId90"/>
    <p:sldId id="345" r:id="rId91"/>
    <p:sldId id="346" r:id="rId92"/>
    <p:sldId id="356" r:id="rId93"/>
    <p:sldId id="349" r:id="rId94"/>
    <p:sldId id="357" r:id="rId95"/>
    <p:sldId id="350" r:id="rId96"/>
    <p:sldId id="351" r:id="rId97"/>
    <p:sldId id="358" r:id="rId98"/>
    <p:sldId id="352" r:id="rId99"/>
    <p:sldId id="360" r:id="rId100"/>
    <p:sldId id="359" r:id="rId101"/>
    <p:sldId id="353" r:id="rId102"/>
    <p:sldId id="361" r:id="rId103"/>
    <p:sldId id="354" r:id="rId104"/>
    <p:sldId id="362" r:id="rId105"/>
    <p:sldId id="363" r:id="rId106"/>
    <p:sldId id="364" r:id="rId107"/>
    <p:sldId id="355" r:id="rId10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56"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F98AC8-07F2-4217-9F0B-C1B295C5410F}" type="datetimeFigureOut">
              <a:rPr lang="es-ES" smtClean="0"/>
              <a:t>24/01/2022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73AF09-044C-438B-AA8C-F80F0692BD39}" type="slidenum">
              <a:rPr lang="es-ES" smtClean="0"/>
              <a:t>‹Nº›</a:t>
            </a:fld>
            <a:endParaRPr lang="es-ES"/>
          </a:p>
        </p:txBody>
      </p:sp>
    </p:spTree>
    <p:extLst>
      <p:ext uri="{BB962C8B-B14F-4D97-AF65-F5344CB8AC3E}">
        <p14:creationId xmlns:p14="http://schemas.microsoft.com/office/powerpoint/2010/main" val="3312006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B8CFA42-E707-41CB-9A30-00A3B0429E43}" type="slidenum">
              <a:rPr lang="es-ES" smtClean="0"/>
              <a:t>46</a:t>
            </a:fld>
            <a:endParaRPr lang="es-ES"/>
          </a:p>
        </p:txBody>
      </p:sp>
    </p:spTree>
    <p:extLst>
      <p:ext uri="{BB962C8B-B14F-4D97-AF65-F5344CB8AC3E}">
        <p14:creationId xmlns:p14="http://schemas.microsoft.com/office/powerpoint/2010/main" val="120220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63B4589-A25C-44C0-8010-653219FC5F5F}" type="slidenum">
              <a:rPr lang="es-ES" smtClean="0"/>
              <a:t>104</a:t>
            </a:fld>
            <a:endParaRPr lang="es-ES"/>
          </a:p>
        </p:txBody>
      </p:sp>
    </p:spTree>
    <p:extLst>
      <p:ext uri="{BB962C8B-B14F-4D97-AF65-F5344CB8AC3E}">
        <p14:creationId xmlns:p14="http://schemas.microsoft.com/office/powerpoint/2010/main" val="1961438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A847CFC-816F-41D0-AAC0-9BF4FEBC753E}" type="datetimeFigureOut">
              <a:rPr lang="es-ES" smtClean="0"/>
              <a:t>24/01/2022</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24/01/2022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24/01/2022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24/01/2022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24/01/2022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A847CFC-816F-41D0-AAC0-9BF4FEBC753E}" type="datetimeFigureOut">
              <a:rPr lang="es-ES" smtClean="0"/>
              <a:t>24/01/2022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A847CFC-816F-41D0-AAC0-9BF4FEBC753E}" type="datetimeFigureOut">
              <a:rPr lang="es-ES" smtClean="0"/>
              <a:t>24/01/2022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t>24/01/2022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24/01/2022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7A847CFC-816F-41D0-AAC0-9BF4FEBC753E}" type="datetimeFigureOut">
              <a:rPr lang="es-ES" smtClean="0"/>
              <a:t>24/01/2022</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7A847CFC-816F-41D0-AAC0-9BF4FEBC753E}" type="datetimeFigureOut">
              <a:rPr lang="es-ES" smtClean="0"/>
              <a:t>24/01/2022</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A847CFC-816F-41D0-AAC0-9BF4FEBC753E}" type="datetimeFigureOut">
              <a:rPr lang="es-ES" smtClean="0"/>
              <a:t>24/01/2022</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6.png"/><Relationship Id="rId2"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image" Target="../media/image3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8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63.emf"/><Relationship Id="rId13" Type="http://schemas.openxmlformats.org/officeDocument/2006/relationships/image" Target="../media/image68.emf"/><Relationship Id="rId3" Type="http://schemas.openxmlformats.org/officeDocument/2006/relationships/image" Target="../media/image58.emf"/><Relationship Id="rId7" Type="http://schemas.openxmlformats.org/officeDocument/2006/relationships/image" Target="../media/image62.emf"/><Relationship Id="rId12" Type="http://schemas.openxmlformats.org/officeDocument/2006/relationships/image" Target="../media/image67.jpeg"/><Relationship Id="rId2" Type="http://schemas.openxmlformats.org/officeDocument/2006/relationships/image" Target="../media/image57.emf"/><Relationship Id="rId1" Type="http://schemas.openxmlformats.org/officeDocument/2006/relationships/slideLayout" Target="../slideLayouts/slideLayout2.xml"/><Relationship Id="rId6" Type="http://schemas.openxmlformats.org/officeDocument/2006/relationships/image" Target="../media/image61.emf"/><Relationship Id="rId11" Type="http://schemas.openxmlformats.org/officeDocument/2006/relationships/image" Target="../media/image66.jpeg"/><Relationship Id="rId5" Type="http://schemas.openxmlformats.org/officeDocument/2006/relationships/image" Target="../media/image60.emf"/><Relationship Id="rId10" Type="http://schemas.openxmlformats.org/officeDocument/2006/relationships/image" Target="../media/image65.emf"/><Relationship Id="rId4" Type="http://schemas.openxmlformats.org/officeDocument/2006/relationships/image" Target="../media/image59.emf"/><Relationship Id="rId9" Type="http://schemas.openxmlformats.org/officeDocument/2006/relationships/image" Target="../media/image64.emf"/><Relationship Id="rId14" Type="http://schemas.openxmlformats.org/officeDocument/2006/relationships/image" Target="../media/image6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91680" y="2132856"/>
            <a:ext cx="5723468" cy="1828090"/>
          </a:xfrm>
        </p:spPr>
        <p:txBody>
          <a:bodyPr/>
          <a:lstStyle/>
          <a:p>
            <a:r>
              <a:rPr lang="es-ES" b="1" dirty="0" smtClean="0">
                <a:solidFill>
                  <a:schemeClr val="tx2">
                    <a:lumMod val="75000"/>
                  </a:schemeClr>
                </a:solidFill>
                <a:latin typeface="Comic Sans MS" pitchFamily="66" charset="0"/>
              </a:rPr>
              <a:t>REPASO TEMAS DEL 1 AL 10</a:t>
            </a:r>
            <a:endParaRPr lang="es-ES" b="1" dirty="0">
              <a:solidFill>
                <a:schemeClr val="tx2">
                  <a:lumMod val="75000"/>
                </a:schemeClr>
              </a:solidFill>
              <a:latin typeface="Comic Sans MS" pitchFamily="66" charset="0"/>
            </a:endParaRPr>
          </a:p>
        </p:txBody>
      </p:sp>
    </p:spTree>
    <p:extLst>
      <p:ext uri="{BB962C8B-B14F-4D97-AF65-F5344CB8AC3E}">
        <p14:creationId xmlns:p14="http://schemas.microsoft.com/office/powerpoint/2010/main" val="1382959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Técnica SBA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00040" cy="6858000"/>
          </a:xfrm>
          <a:prstGeom prst="rect">
            <a:avLst/>
          </a:prstGeom>
          <a:noFill/>
          <a:ln>
            <a:noFill/>
          </a:ln>
        </p:spPr>
      </p:pic>
      <p:pic>
        <p:nvPicPr>
          <p:cNvPr id="2050" name="Picture 2" descr="C:\Users\MARTA\Desktop\OPE 2021\URGENCIAS HOSPITALARIA\TEMA 1\TEMA 1\IMAGENES SBAR\IMG-20211126-WA0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0"/>
            <a:ext cx="5129808" cy="36450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TA\Desktop\OPE 2021\URGENCIAS HOSPITALARIA\TEMA 1\TEMA 1\IMAGENES SBAR\IMG-20211126-WA0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573017"/>
            <a:ext cx="6858000"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96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908720"/>
            <a:ext cx="8229600" cy="703840"/>
          </a:xfrm>
        </p:spPr>
        <p:txBody>
          <a:bodyPr>
            <a:normAutofit fontScale="90000"/>
          </a:bodyPr>
          <a:lstStyle/>
          <a:p>
            <a:pPr algn="ctr"/>
            <a:r>
              <a:rPr lang="es-ES" sz="4400" b="1" dirty="0" smtClean="0">
                <a:solidFill>
                  <a:schemeClr val="accent6">
                    <a:lumMod val="50000"/>
                  </a:schemeClr>
                </a:solidFill>
                <a:latin typeface="Comic Sans MS" pitchFamily="66" charset="0"/>
              </a:rPr>
              <a:t>COMO NORMA GENERAL…</a:t>
            </a:r>
            <a:endParaRPr lang="es-ES" sz="4400" b="1" dirty="0">
              <a:solidFill>
                <a:schemeClr val="accent6">
                  <a:lumMod val="50000"/>
                </a:schemeClr>
              </a:solidFill>
              <a:latin typeface="Comic Sans MS" pitchFamily="66" charset="0"/>
            </a:endParaRPr>
          </a:p>
        </p:txBody>
      </p:sp>
      <p:sp>
        <p:nvSpPr>
          <p:cNvPr id="3" name="2 Marcador de contenido"/>
          <p:cNvSpPr>
            <a:spLocks noGrp="1"/>
          </p:cNvSpPr>
          <p:nvPr>
            <p:ph idx="1"/>
          </p:nvPr>
        </p:nvSpPr>
        <p:spPr>
          <a:xfrm>
            <a:off x="971600" y="1988840"/>
            <a:ext cx="7344816" cy="4166277"/>
          </a:xfrm>
        </p:spPr>
        <p:txBody>
          <a:bodyPr>
            <a:normAutofit fontScale="92500" lnSpcReduction="20000"/>
          </a:bodyPr>
          <a:lstStyle/>
          <a:p>
            <a:r>
              <a:rPr lang="es-ES" b="1" dirty="0" smtClean="0">
                <a:solidFill>
                  <a:schemeClr val="accent6">
                    <a:lumMod val="50000"/>
                  </a:schemeClr>
                </a:solidFill>
                <a:latin typeface="Comic Sans MS" pitchFamily="66" charset="0"/>
              </a:rPr>
              <a:t>&lt; 4,5h </a:t>
            </a:r>
            <a:r>
              <a:rPr lang="es-ES" dirty="0" smtClean="0">
                <a:latin typeface="Comic Sans MS" pitchFamily="66" charset="0"/>
              </a:rPr>
              <a:t>SIN contraindicación: TROMBOLISIS +/- TROMBECTOMIA.</a:t>
            </a:r>
          </a:p>
          <a:p>
            <a:pPr marL="0" indent="0">
              <a:buNone/>
            </a:pPr>
            <a:endParaRPr lang="es-ES" dirty="0" smtClean="0">
              <a:latin typeface="Comic Sans MS" pitchFamily="66" charset="0"/>
            </a:endParaRPr>
          </a:p>
          <a:p>
            <a:r>
              <a:rPr lang="es-ES" b="1" dirty="0" smtClean="0">
                <a:solidFill>
                  <a:schemeClr val="accent6">
                    <a:lumMod val="50000"/>
                  </a:schemeClr>
                </a:solidFill>
                <a:latin typeface="Comic Sans MS" pitchFamily="66" charset="0"/>
              </a:rPr>
              <a:t>4,5h – 6h</a:t>
            </a:r>
            <a:r>
              <a:rPr lang="es-ES" dirty="0" smtClean="0">
                <a:latin typeface="Comic Sans MS" pitchFamily="66" charset="0"/>
              </a:rPr>
              <a:t>: </a:t>
            </a:r>
            <a:r>
              <a:rPr lang="es-ES" dirty="0" err="1" smtClean="0">
                <a:latin typeface="Comic Sans MS" pitchFamily="66" charset="0"/>
              </a:rPr>
              <a:t>tto</a:t>
            </a:r>
            <a:r>
              <a:rPr lang="es-ES" dirty="0" smtClean="0">
                <a:latin typeface="Comic Sans MS" pitchFamily="66" charset="0"/>
              </a:rPr>
              <a:t> </a:t>
            </a:r>
            <a:r>
              <a:rPr lang="es-ES" dirty="0" err="1" smtClean="0">
                <a:latin typeface="Comic Sans MS" pitchFamily="66" charset="0"/>
              </a:rPr>
              <a:t>endovascular</a:t>
            </a:r>
            <a:r>
              <a:rPr lang="es-ES" dirty="0" smtClean="0">
                <a:latin typeface="Comic Sans MS" pitchFamily="66" charset="0"/>
              </a:rPr>
              <a:t> 1ario  tras técnicas de </a:t>
            </a:r>
            <a:r>
              <a:rPr lang="es-ES" dirty="0" err="1" smtClean="0">
                <a:latin typeface="Comic Sans MS" pitchFamily="66" charset="0"/>
              </a:rPr>
              <a:t>neuroimagen</a:t>
            </a:r>
            <a:r>
              <a:rPr lang="es-ES" dirty="0" smtClean="0">
                <a:latin typeface="Comic Sans MS" pitchFamily="66" charset="0"/>
              </a:rPr>
              <a:t>.</a:t>
            </a:r>
          </a:p>
          <a:p>
            <a:pPr marL="0" indent="0">
              <a:buNone/>
            </a:pPr>
            <a:endParaRPr lang="es-ES" dirty="0" smtClean="0">
              <a:latin typeface="Comic Sans MS" pitchFamily="66" charset="0"/>
            </a:endParaRPr>
          </a:p>
          <a:p>
            <a:r>
              <a:rPr lang="es-ES" b="1" dirty="0" smtClean="0">
                <a:solidFill>
                  <a:schemeClr val="accent6">
                    <a:lumMod val="50000"/>
                  </a:schemeClr>
                </a:solidFill>
                <a:latin typeface="Comic Sans MS" pitchFamily="66" charset="0"/>
              </a:rPr>
              <a:t>6-8h</a:t>
            </a:r>
            <a:r>
              <a:rPr lang="es-ES" dirty="0" smtClean="0">
                <a:latin typeface="Comic Sans MS" pitchFamily="66" charset="0"/>
              </a:rPr>
              <a:t>: </a:t>
            </a:r>
            <a:r>
              <a:rPr lang="es-ES" dirty="0" err="1" smtClean="0">
                <a:latin typeface="Comic Sans MS" pitchFamily="66" charset="0"/>
              </a:rPr>
              <a:t>tto</a:t>
            </a:r>
            <a:r>
              <a:rPr lang="es-ES" dirty="0" smtClean="0">
                <a:latin typeface="Comic Sans MS" pitchFamily="66" charset="0"/>
              </a:rPr>
              <a:t> tardío </a:t>
            </a:r>
            <a:r>
              <a:rPr lang="es-ES" dirty="0" err="1" smtClean="0">
                <a:latin typeface="Comic Sans MS" pitchFamily="66" charset="0"/>
              </a:rPr>
              <a:t>endovascular</a:t>
            </a:r>
            <a:r>
              <a:rPr lang="es-ES" dirty="0" smtClean="0">
                <a:latin typeface="Comic Sans MS" pitchFamily="66" charset="0"/>
              </a:rPr>
              <a:t> ? Tras </a:t>
            </a:r>
            <a:r>
              <a:rPr lang="es-ES" dirty="0" err="1" smtClean="0">
                <a:latin typeface="Comic Sans MS" pitchFamily="66" charset="0"/>
              </a:rPr>
              <a:t>técnias</a:t>
            </a:r>
            <a:r>
              <a:rPr lang="es-ES" dirty="0" smtClean="0">
                <a:latin typeface="Comic Sans MS" pitchFamily="66" charset="0"/>
              </a:rPr>
              <a:t> </a:t>
            </a:r>
            <a:r>
              <a:rPr lang="es-ES" dirty="0" err="1" smtClean="0">
                <a:latin typeface="Comic Sans MS" pitchFamily="66" charset="0"/>
              </a:rPr>
              <a:t>neuroimagen</a:t>
            </a:r>
            <a:r>
              <a:rPr lang="es-ES" dirty="0" smtClean="0">
                <a:latin typeface="Comic Sans MS" pitchFamily="66" charset="0"/>
              </a:rPr>
              <a:t> avanzada.</a:t>
            </a:r>
          </a:p>
          <a:p>
            <a:pPr marL="0" indent="0">
              <a:buNone/>
            </a:pPr>
            <a:endParaRPr lang="es-ES" dirty="0" smtClean="0">
              <a:latin typeface="Comic Sans MS" pitchFamily="66" charset="0"/>
            </a:endParaRPr>
          </a:p>
          <a:p>
            <a:r>
              <a:rPr lang="es-ES" b="1" dirty="0" smtClean="0">
                <a:solidFill>
                  <a:schemeClr val="accent6">
                    <a:lumMod val="50000"/>
                  </a:schemeClr>
                </a:solidFill>
                <a:latin typeface="Comic Sans MS" pitchFamily="66" charset="0"/>
              </a:rPr>
              <a:t>Ictus del despertar u hora inicio desconocida: </a:t>
            </a:r>
            <a:r>
              <a:rPr lang="es-ES" dirty="0">
                <a:latin typeface="Comic Sans MS" pitchFamily="66" charset="0"/>
              </a:rPr>
              <a:t>técnicas de </a:t>
            </a:r>
            <a:r>
              <a:rPr lang="es-ES" dirty="0" err="1">
                <a:latin typeface="Comic Sans MS" pitchFamily="66" charset="0"/>
              </a:rPr>
              <a:t>neuroimagen</a:t>
            </a:r>
            <a:r>
              <a:rPr lang="es-ES" dirty="0">
                <a:latin typeface="Comic Sans MS" pitchFamily="66" charset="0"/>
              </a:rPr>
              <a:t> de viabilidad de parénquima y oclusión </a:t>
            </a:r>
            <a:r>
              <a:rPr lang="es-ES" dirty="0" smtClean="0">
                <a:latin typeface="Comic Sans MS" pitchFamily="66" charset="0"/>
              </a:rPr>
              <a:t>arterial</a:t>
            </a:r>
            <a:r>
              <a:rPr lang="es-ES" dirty="0">
                <a:latin typeface="Comic Sans MS" pitchFamily="66" charset="0"/>
              </a:rPr>
              <a:t> </a:t>
            </a:r>
            <a:r>
              <a:rPr lang="es-ES" dirty="0" smtClean="0">
                <a:latin typeface="Comic Sans MS" pitchFamily="66" charset="0"/>
                <a:cs typeface="Times New Roman"/>
              </a:rPr>
              <a:t>→ tratamiento </a:t>
            </a:r>
            <a:r>
              <a:rPr lang="es-ES" dirty="0" err="1" smtClean="0">
                <a:latin typeface="Comic Sans MS" pitchFamily="66" charset="0"/>
                <a:cs typeface="Times New Roman"/>
              </a:rPr>
              <a:t>endovascular</a:t>
            </a:r>
            <a:r>
              <a:rPr lang="es-ES" dirty="0" smtClean="0">
                <a:latin typeface="Comic Sans MS" pitchFamily="66" charset="0"/>
                <a:cs typeface="Times New Roman"/>
              </a:rPr>
              <a:t> 1ario o 2ario.</a:t>
            </a:r>
            <a:endParaRPr lang="es-ES" dirty="0">
              <a:latin typeface="Comic Sans MS" pitchFamily="66" charset="0"/>
            </a:endParaRPr>
          </a:p>
        </p:txBody>
      </p:sp>
    </p:spTree>
    <p:extLst>
      <p:ext uri="{BB962C8B-B14F-4D97-AF65-F5344CB8AC3E}">
        <p14:creationId xmlns:p14="http://schemas.microsoft.com/office/powerpoint/2010/main" val="28489797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6965245" cy="1202485"/>
          </a:xfrm>
        </p:spPr>
        <p:txBody>
          <a:bodyPr>
            <a:normAutofit/>
          </a:bodyPr>
          <a:lstStyle/>
          <a:p>
            <a:pPr algn="just"/>
            <a:r>
              <a:rPr lang="es-ES" sz="3600" dirty="0" smtClean="0">
                <a:solidFill>
                  <a:schemeClr val="tx2">
                    <a:lumMod val="75000"/>
                  </a:schemeClr>
                </a:solidFill>
                <a:latin typeface="Arial" pitchFamily="34" charset="0"/>
                <a:cs typeface="Arial" pitchFamily="34" charset="0"/>
              </a:rPr>
              <a:t>Respecto al Estatus Epiléptico, señala lo incorrecto:</a:t>
            </a:r>
            <a:endParaRPr lang="es-ES" sz="3600" dirty="0"/>
          </a:p>
        </p:txBody>
      </p:sp>
      <p:sp>
        <p:nvSpPr>
          <p:cNvPr id="3" name="2 Marcador de contenido"/>
          <p:cNvSpPr>
            <a:spLocks noGrp="1"/>
          </p:cNvSpPr>
          <p:nvPr>
            <p:ph idx="1"/>
          </p:nvPr>
        </p:nvSpPr>
        <p:spPr/>
        <p:txBody>
          <a:bodyPr>
            <a:normAutofit lnSpcReduction="10000"/>
          </a:bodyPr>
          <a:lstStyle/>
          <a:p>
            <a:pPr marL="457200" indent="-457200">
              <a:buClr>
                <a:schemeClr val="tx2">
                  <a:lumMod val="75000"/>
                </a:schemeClr>
              </a:buClr>
              <a:buFont typeface="+mj-lt"/>
              <a:buAutoNum type="alphaLcParenR"/>
            </a:pPr>
            <a:r>
              <a:rPr lang="es-ES" dirty="0" smtClean="0">
                <a:solidFill>
                  <a:schemeClr val="tx2">
                    <a:lumMod val="75000"/>
                  </a:schemeClr>
                </a:solidFill>
              </a:rPr>
              <a:t>Representa un 10% de las crisis epilépticas urgentes con un 20% de mortalidad.</a:t>
            </a:r>
          </a:p>
          <a:p>
            <a:pPr marL="457200" indent="-457200">
              <a:buClr>
                <a:schemeClr val="tx2">
                  <a:lumMod val="75000"/>
                </a:schemeClr>
              </a:buClr>
              <a:buFont typeface="+mj-lt"/>
              <a:buAutoNum type="alphaLcParenR"/>
            </a:pPr>
            <a:r>
              <a:rPr lang="es-ES" dirty="0" smtClean="0">
                <a:solidFill>
                  <a:schemeClr val="tx2">
                    <a:lumMod val="75000"/>
                  </a:schemeClr>
                </a:solidFill>
              </a:rPr>
              <a:t>Cuando la crisis alcanza un t1 genera alteraciones estructurales y daño irreversible. </a:t>
            </a:r>
          </a:p>
          <a:p>
            <a:pPr marL="457200" indent="-457200">
              <a:buClr>
                <a:schemeClr val="tx2">
                  <a:lumMod val="75000"/>
                </a:schemeClr>
              </a:buClr>
              <a:buFont typeface="+mj-lt"/>
              <a:buAutoNum type="alphaLcParenR"/>
            </a:pPr>
            <a:r>
              <a:rPr lang="es-ES" dirty="0" smtClean="0">
                <a:solidFill>
                  <a:schemeClr val="tx2">
                    <a:lumMod val="75000"/>
                  </a:schemeClr>
                </a:solidFill>
              </a:rPr>
              <a:t>En un t1 fracasa los mecanismos de terminación de la crisis.</a:t>
            </a:r>
          </a:p>
          <a:p>
            <a:pPr marL="457200" indent="-457200">
              <a:buClr>
                <a:schemeClr val="tx2">
                  <a:lumMod val="75000"/>
                </a:schemeClr>
              </a:buClr>
              <a:buFont typeface="+mj-lt"/>
              <a:buAutoNum type="alphaLcParenR"/>
            </a:pPr>
            <a:r>
              <a:rPr lang="es-ES" dirty="0" smtClean="0">
                <a:solidFill>
                  <a:schemeClr val="tx2">
                    <a:lumMod val="75000"/>
                  </a:schemeClr>
                </a:solidFill>
              </a:rPr>
              <a:t>Un t1 supera los 5 min en un EE convulsivo y los 10 min en EE focal. </a:t>
            </a:r>
            <a:endParaRPr lang="es-ES" dirty="0">
              <a:solidFill>
                <a:schemeClr val="tx2">
                  <a:lumMod val="75000"/>
                </a:schemeClr>
              </a:solidFill>
            </a:endParaRPr>
          </a:p>
        </p:txBody>
      </p:sp>
      <p:sp>
        <p:nvSpPr>
          <p:cNvPr id="4" name="3 Elipse"/>
          <p:cNvSpPr/>
          <p:nvPr/>
        </p:nvSpPr>
        <p:spPr>
          <a:xfrm>
            <a:off x="1322827" y="3140968"/>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6513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548680"/>
            <a:ext cx="6965245" cy="1202485"/>
          </a:xfrm>
        </p:spPr>
        <p:txBody>
          <a:bodyPr>
            <a:normAutofit/>
          </a:bodyPr>
          <a:lstStyle/>
          <a:p>
            <a:pPr algn="ctr"/>
            <a:r>
              <a:rPr lang="es-ES" sz="2400" b="1" dirty="0" smtClean="0">
                <a:latin typeface="Comic Sans MS" pitchFamily="66" charset="0"/>
              </a:rPr>
              <a:t>ESTADO EPILÉPTICO (20%)</a:t>
            </a:r>
            <a:endParaRPr lang="es-ES" sz="2400" b="1" dirty="0">
              <a:latin typeface="Comic Sans MS" pitchFamily="66" charset="0"/>
            </a:endParaRPr>
          </a:p>
        </p:txBody>
      </p:sp>
      <p:sp>
        <p:nvSpPr>
          <p:cNvPr id="3" name="2 Marcador de contenido"/>
          <p:cNvSpPr>
            <a:spLocks noGrp="1"/>
          </p:cNvSpPr>
          <p:nvPr>
            <p:ph sz="quarter" idx="1"/>
          </p:nvPr>
        </p:nvSpPr>
        <p:spPr>
          <a:xfrm>
            <a:off x="1115616" y="1484784"/>
            <a:ext cx="6984776" cy="4925144"/>
          </a:xfrm>
        </p:spPr>
        <p:txBody>
          <a:bodyPr>
            <a:normAutofit/>
          </a:bodyPr>
          <a:lstStyle/>
          <a:p>
            <a:r>
              <a:rPr lang="es-ES" dirty="0" smtClean="0">
                <a:solidFill>
                  <a:schemeClr val="accent2"/>
                </a:solidFill>
                <a:latin typeface="Comic Sans MS" pitchFamily="66" charset="0"/>
              </a:rPr>
              <a:t>Fallo de los mecanismos de terminación/inicio de la crisis provocando una duración excesiva </a:t>
            </a:r>
            <a:r>
              <a:rPr lang="es-ES" dirty="0" smtClean="0">
                <a:solidFill>
                  <a:schemeClr val="tx2"/>
                </a:solidFill>
                <a:latin typeface="Comic Sans MS" pitchFamily="66" charset="0"/>
              </a:rPr>
              <a:t>(t1) </a:t>
            </a:r>
            <a:r>
              <a:rPr lang="es-ES" dirty="0" smtClean="0">
                <a:solidFill>
                  <a:schemeClr val="accent2"/>
                </a:solidFill>
                <a:latin typeface="Comic Sans MS" pitchFamily="66" charset="0"/>
              </a:rPr>
              <a:t>pudiendo ocasionar alteraciones estructurales y déficit irreversible </a:t>
            </a:r>
            <a:r>
              <a:rPr lang="es-ES" b="1" dirty="0" smtClean="0">
                <a:solidFill>
                  <a:schemeClr val="tx2"/>
                </a:solidFill>
                <a:latin typeface="Comic Sans MS" pitchFamily="66" charset="0"/>
              </a:rPr>
              <a:t>(t2).</a:t>
            </a:r>
          </a:p>
          <a:p>
            <a:r>
              <a:rPr lang="es-ES" b="1" dirty="0" smtClean="0">
                <a:solidFill>
                  <a:schemeClr val="tx2"/>
                </a:solidFill>
                <a:latin typeface="Comic Sans MS" pitchFamily="66" charset="0"/>
              </a:rPr>
              <a:t>T1: </a:t>
            </a:r>
            <a:r>
              <a:rPr lang="es-ES" sz="2000" dirty="0" smtClean="0">
                <a:solidFill>
                  <a:schemeClr val="tx2"/>
                </a:solidFill>
                <a:latin typeface="Comic Sans MS" pitchFamily="66" charset="0"/>
              </a:rPr>
              <a:t>a partir de los 5 min en EEC, 10 min en EEF con </a:t>
            </a:r>
            <a:r>
              <a:rPr lang="es-ES" sz="2000" dirty="0" err="1" smtClean="0">
                <a:solidFill>
                  <a:schemeClr val="tx2"/>
                </a:solidFill>
                <a:latin typeface="Comic Sans MS" pitchFamily="66" charset="0"/>
              </a:rPr>
              <a:t>alt.conciencia</a:t>
            </a:r>
            <a:r>
              <a:rPr lang="es-ES" sz="2000" dirty="0" smtClean="0">
                <a:solidFill>
                  <a:schemeClr val="tx2"/>
                </a:solidFill>
                <a:latin typeface="Comic Sans MS" pitchFamily="66" charset="0"/>
              </a:rPr>
              <a:t> y 10-15 min en EEF sin </a:t>
            </a:r>
            <a:r>
              <a:rPr lang="es-ES" sz="2000" dirty="0" err="1" smtClean="0">
                <a:solidFill>
                  <a:schemeClr val="tx2"/>
                </a:solidFill>
                <a:latin typeface="Comic Sans MS" pitchFamily="66" charset="0"/>
              </a:rPr>
              <a:t>alt</a:t>
            </a:r>
            <a:r>
              <a:rPr lang="es-ES" sz="2000" dirty="0" smtClean="0">
                <a:solidFill>
                  <a:schemeClr val="tx2"/>
                </a:solidFill>
                <a:latin typeface="Comic Sans MS" pitchFamily="66" charset="0"/>
              </a:rPr>
              <a:t> conciencia o estatus de ausencia.</a:t>
            </a:r>
          </a:p>
          <a:p>
            <a:r>
              <a:rPr lang="es-ES" sz="2800" b="1" dirty="0" smtClean="0">
                <a:solidFill>
                  <a:schemeClr val="tx2"/>
                </a:solidFill>
                <a:latin typeface="Comic Sans MS" pitchFamily="66" charset="0"/>
              </a:rPr>
              <a:t>T2: </a:t>
            </a:r>
            <a:r>
              <a:rPr lang="es-ES" sz="2000" dirty="0" smtClean="0">
                <a:solidFill>
                  <a:schemeClr val="tx2"/>
                </a:solidFill>
                <a:latin typeface="Comic Sans MS" pitchFamily="66" charset="0"/>
              </a:rPr>
              <a:t>a partir de 30 min en EEC, 60 min EEF con </a:t>
            </a:r>
            <a:r>
              <a:rPr lang="es-ES" sz="2000" dirty="0" err="1" smtClean="0">
                <a:solidFill>
                  <a:schemeClr val="tx2"/>
                </a:solidFill>
                <a:latin typeface="Comic Sans MS" pitchFamily="66" charset="0"/>
              </a:rPr>
              <a:t>alt</a:t>
            </a:r>
            <a:r>
              <a:rPr lang="es-ES" sz="2000" dirty="0" smtClean="0">
                <a:solidFill>
                  <a:schemeClr val="tx2"/>
                </a:solidFill>
                <a:latin typeface="Comic Sans MS" pitchFamily="66" charset="0"/>
              </a:rPr>
              <a:t> conciencia y sin consenso para EEF sin </a:t>
            </a:r>
            <a:r>
              <a:rPr lang="es-ES" sz="2000" dirty="0" err="1" smtClean="0">
                <a:solidFill>
                  <a:schemeClr val="tx2"/>
                </a:solidFill>
                <a:latin typeface="Comic Sans MS" pitchFamily="66" charset="0"/>
              </a:rPr>
              <a:t>alt</a:t>
            </a:r>
            <a:r>
              <a:rPr lang="es-ES" sz="2000" dirty="0" smtClean="0">
                <a:solidFill>
                  <a:schemeClr val="tx2"/>
                </a:solidFill>
                <a:latin typeface="Comic Sans MS" pitchFamily="66" charset="0"/>
              </a:rPr>
              <a:t> conciencia.</a:t>
            </a:r>
          </a:p>
          <a:p>
            <a:pPr marL="0" indent="0">
              <a:buNone/>
            </a:pPr>
            <a:endParaRPr lang="es-ES" sz="2000" dirty="0" smtClean="0">
              <a:solidFill>
                <a:schemeClr val="tx2"/>
              </a:solidFill>
              <a:latin typeface="Comic Sans MS" pitchFamily="66" charset="0"/>
            </a:endParaRPr>
          </a:p>
          <a:p>
            <a:r>
              <a:rPr lang="es-ES" sz="2000" b="1" dirty="0" smtClean="0">
                <a:solidFill>
                  <a:schemeClr val="tx2"/>
                </a:solidFill>
                <a:latin typeface="Comic Sans MS" pitchFamily="66" charset="0"/>
              </a:rPr>
              <a:t>Mortalidad 10%.</a:t>
            </a:r>
            <a:endParaRPr lang="es-ES" sz="2800" b="1" dirty="0">
              <a:solidFill>
                <a:schemeClr val="tx2"/>
              </a:solidFill>
              <a:latin typeface="Comic Sans MS" pitchFamily="66" charset="0"/>
            </a:endParaRPr>
          </a:p>
        </p:txBody>
      </p:sp>
    </p:spTree>
    <p:extLst>
      <p:ext uri="{BB962C8B-B14F-4D97-AF65-F5344CB8AC3E}">
        <p14:creationId xmlns:p14="http://schemas.microsoft.com/office/powerpoint/2010/main" val="60681169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solidFill>
                  <a:schemeClr val="tx2">
                    <a:lumMod val="75000"/>
                  </a:schemeClr>
                </a:solidFill>
                <a:latin typeface="Arial" pitchFamily="34" charset="0"/>
                <a:cs typeface="Arial" pitchFamily="34" charset="0"/>
              </a:rPr>
              <a:t>Respecto a las indicaciones de EEG, señale lo correcto:</a:t>
            </a:r>
            <a:endParaRPr lang="es-ES" sz="36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403648" y="2492896"/>
            <a:ext cx="6196405" cy="2749903"/>
          </a:xfrm>
        </p:spPr>
        <p:txBody>
          <a:bodyPr>
            <a:normAutofit fontScale="92500"/>
          </a:bodyPr>
          <a:lstStyle/>
          <a:p>
            <a:pPr marL="457200" indent="-457200">
              <a:buClr>
                <a:schemeClr val="tx2">
                  <a:lumMod val="75000"/>
                </a:schemeClr>
              </a:buClr>
              <a:buFont typeface="+mj-lt"/>
              <a:buAutoNum type="alphaLcParenR"/>
            </a:pPr>
            <a:r>
              <a:rPr lang="es-ES" dirty="0">
                <a:solidFill>
                  <a:schemeClr val="tx2">
                    <a:lumMod val="75000"/>
                  </a:schemeClr>
                </a:solidFill>
                <a:latin typeface="Arial" pitchFamily="34" charset="0"/>
                <a:cs typeface="Arial" pitchFamily="34" charset="0"/>
              </a:rPr>
              <a:t>Sospecha EE convulsivo o no convulsivo.</a:t>
            </a:r>
          </a:p>
          <a:p>
            <a:pPr marL="457200" indent="-457200">
              <a:buClr>
                <a:schemeClr val="tx2">
                  <a:lumMod val="75000"/>
                </a:schemeClr>
              </a:buClr>
              <a:buFont typeface="+mj-lt"/>
              <a:buAutoNum type="alphaLcParenR"/>
            </a:pPr>
            <a:endParaRPr lang="es-ES" dirty="0">
              <a:solidFill>
                <a:schemeClr val="tx2">
                  <a:lumMod val="75000"/>
                </a:schemeClr>
              </a:solidFill>
              <a:latin typeface="Arial" pitchFamily="34" charset="0"/>
              <a:cs typeface="Arial" pitchFamily="34" charset="0"/>
            </a:endParaRPr>
          </a:p>
          <a:p>
            <a:pPr marL="457200" indent="-457200">
              <a:buClr>
                <a:schemeClr val="tx2">
                  <a:lumMod val="75000"/>
                </a:schemeClr>
              </a:buClr>
              <a:buFont typeface="+mj-lt"/>
              <a:buAutoNum type="alphaLcParenR"/>
            </a:pPr>
            <a:r>
              <a:rPr lang="es-ES" dirty="0">
                <a:solidFill>
                  <a:schemeClr val="tx2">
                    <a:lumMod val="75000"/>
                  </a:schemeClr>
                </a:solidFill>
                <a:latin typeface="Arial" pitchFamily="34" charset="0"/>
                <a:cs typeface="Arial" pitchFamily="34" charset="0"/>
              </a:rPr>
              <a:t>Coma de origen desconocido.</a:t>
            </a:r>
          </a:p>
          <a:p>
            <a:pPr marL="457200" indent="-457200">
              <a:buClr>
                <a:schemeClr val="tx2">
                  <a:lumMod val="75000"/>
                </a:schemeClr>
              </a:buClr>
              <a:buFont typeface="+mj-lt"/>
              <a:buAutoNum type="alphaLcParenR"/>
            </a:pPr>
            <a:endParaRPr lang="es-ES" dirty="0">
              <a:solidFill>
                <a:schemeClr val="tx2">
                  <a:lumMod val="75000"/>
                </a:schemeClr>
              </a:solidFill>
              <a:latin typeface="Arial" pitchFamily="34" charset="0"/>
              <a:cs typeface="Arial" pitchFamily="34" charset="0"/>
            </a:endParaRPr>
          </a:p>
          <a:p>
            <a:pPr marL="457200" indent="-457200">
              <a:buClr>
                <a:schemeClr val="tx2">
                  <a:lumMod val="75000"/>
                </a:schemeClr>
              </a:buClr>
              <a:buFont typeface="+mj-lt"/>
              <a:buAutoNum type="alphaLcParenR"/>
            </a:pPr>
            <a:r>
              <a:rPr lang="es-ES" dirty="0">
                <a:solidFill>
                  <a:schemeClr val="tx2">
                    <a:lumMod val="75000"/>
                  </a:schemeClr>
                </a:solidFill>
                <a:latin typeface="Arial" pitchFamily="34" charset="0"/>
                <a:cs typeface="Arial" pitchFamily="34" charset="0"/>
              </a:rPr>
              <a:t>Encefalitis</a:t>
            </a:r>
            <a:r>
              <a:rPr lang="es-ES" dirty="0" smtClean="0">
                <a:solidFill>
                  <a:schemeClr val="tx2">
                    <a:lumMod val="75000"/>
                  </a:schemeClr>
                </a:solidFill>
                <a:latin typeface="Arial" pitchFamily="34" charset="0"/>
                <a:cs typeface="Arial" pitchFamily="34" charset="0"/>
              </a:rPr>
              <a:t>.</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Todas son indicaciones de EEG urgente.</a:t>
            </a:r>
            <a:endParaRPr lang="es-ES" dirty="0">
              <a:solidFill>
                <a:schemeClr val="tx2">
                  <a:lumMod val="75000"/>
                </a:schemeClr>
              </a:solidFill>
              <a:latin typeface="Arial" pitchFamily="34" charset="0"/>
              <a:cs typeface="Arial" pitchFamily="34" charset="0"/>
            </a:endParaRPr>
          </a:p>
          <a:p>
            <a:pPr marL="457200" indent="-457200">
              <a:buClr>
                <a:schemeClr val="accent1">
                  <a:lumMod val="75000"/>
                </a:schemeClr>
              </a:buClr>
              <a:buFont typeface="+mj-lt"/>
              <a:buAutoNum type="alphaLcParenR"/>
            </a:pPr>
            <a:endParaRPr lang="es-ES" dirty="0"/>
          </a:p>
        </p:txBody>
      </p:sp>
      <p:sp>
        <p:nvSpPr>
          <p:cNvPr id="4" name="3 Elipse"/>
          <p:cNvSpPr/>
          <p:nvPr/>
        </p:nvSpPr>
        <p:spPr>
          <a:xfrm>
            <a:off x="1322827" y="4509120"/>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7231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latin typeface="Comic Sans MS" pitchFamily="66" charset="0"/>
              </a:rPr>
              <a:t>CRISIS EN ACÚMULOS</a:t>
            </a:r>
            <a:endParaRPr lang="es-ES" b="1" dirty="0">
              <a:latin typeface="Comic Sans MS" pitchFamily="66" charset="0"/>
            </a:endParaRPr>
          </a:p>
        </p:txBody>
      </p:sp>
      <p:sp>
        <p:nvSpPr>
          <p:cNvPr id="3" name="2 Marcador de contenido"/>
          <p:cNvSpPr>
            <a:spLocks noGrp="1"/>
          </p:cNvSpPr>
          <p:nvPr>
            <p:ph sz="quarter" idx="1"/>
          </p:nvPr>
        </p:nvSpPr>
        <p:spPr>
          <a:xfrm>
            <a:off x="1475656" y="2060848"/>
            <a:ext cx="7289304" cy="3773016"/>
          </a:xfrm>
        </p:spPr>
        <p:txBody>
          <a:bodyPr/>
          <a:lstStyle/>
          <a:p>
            <a:r>
              <a:rPr lang="es-ES" b="1" dirty="0" smtClean="0">
                <a:solidFill>
                  <a:schemeClr val="accent2"/>
                </a:solidFill>
                <a:latin typeface="Comic Sans MS" pitchFamily="66" charset="0"/>
              </a:rPr>
              <a:t>3 o más crisis en 24h.</a:t>
            </a:r>
          </a:p>
          <a:p>
            <a:r>
              <a:rPr lang="es-ES" b="1" dirty="0" smtClean="0">
                <a:solidFill>
                  <a:schemeClr val="accent2"/>
                </a:solidFill>
                <a:latin typeface="Comic Sans MS" pitchFamily="66" charset="0"/>
              </a:rPr>
              <a:t>2 o más crisis en 6h.</a:t>
            </a:r>
          </a:p>
          <a:p>
            <a:r>
              <a:rPr lang="es-ES" b="1" dirty="0" smtClean="0">
                <a:solidFill>
                  <a:schemeClr val="accent2"/>
                </a:solidFill>
                <a:latin typeface="Comic Sans MS" pitchFamily="66" charset="0"/>
              </a:rPr>
              <a:t>2 o más crisis en 24h con recuperación completa entre ellas.</a:t>
            </a:r>
          </a:p>
          <a:p>
            <a:pPr marL="0" indent="0">
              <a:buNone/>
            </a:pPr>
            <a:endParaRPr lang="es-ES" b="1" dirty="0" smtClean="0">
              <a:solidFill>
                <a:schemeClr val="accent2"/>
              </a:solidFill>
              <a:latin typeface="Comic Sans MS" pitchFamily="66" charset="0"/>
            </a:endParaRPr>
          </a:p>
          <a:p>
            <a:r>
              <a:rPr lang="es-ES" dirty="0" smtClean="0">
                <a:solidFill>
                  <a:schemeClr val="tx2"/>
                </a:solidFill>
                <a:latin typeface="Comic Sans MS" pitchFamily="66" charset="0"/>
              </a:rPr>
              <a:t>FRECUENCIA NO HABITUAL PARA EL PACIENTE</a:t>
            </a:r>
            <a:endParaRPr lang="es-ES" dirty="0">
              <a:solidFill>
                <a:schemeClr val="tx2"/>
              </a:solidFill>
              <a:latin typeface="Comic Sans MS" pitchFamily="66" charset="0"/>
            </a:endParaRPr>
          </a:p>
        </p:txBody>
      </p:sp>
    </p:spTree>
    <p:extLst>
      <p:ext uri="{BB962C8B-B14F-4D97-AF65-F5344CB8AC3E}">
        <p14:creationId xmlns:p14="http://schemas.microsoft.com/office/powerpoint/2010/main" val="41507632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4624"/>
            <a:ext cx="8279832" cy="886544"/>
          </a:xfrm>
          <a:solidFill>
            <a:schemeClr val="tx2">
              <a:lumMod val="20000"/>
              <a:lumOff val="80000"/>
            </a:schemeClr>
          </a:solidFill>
        </p:spPr>
        <p:txBody>
          <a:bodyPr>
            <a:normAutofit fontScale="90000"/>
          </a:bodyPr>
          <a:lstStyle/>
          <a:p>
            <a:pPr algn="ctr"/>
            <a:r>
              <a:rPr lang="es-ES" sz="3200" b="1" dirty="0" smtClean="0">
                <a:latin typeface="Comic Sans MS" pitchFamily="66" charset="0"/>
              </a:rPr>
              <a:t>CE de ALTO RIESGO de EVOLUCIÓN A EE.</a:t>
            </a:r>
            <a:endParaRPr lang="es-ES" sz="3200" b="1" dirty="0">
              <a:latin typeface="Comic Sans MS" pitchFamily="66"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932398880"/>
              </p:ext>
            </p:extLst>
          </p:nvPr>
        </p:nvGraphicFramePr>
        <p:xfrm>
          <a:off x="26701" y="1124744"/>
          <a:ext cx="4968553" cy="4577543"/>
        </p:xfrm>
        <a:graphic>
          <a:graphicData uri="http://schemas.openxmlformats.org/drawingml/2006/table">
            <a:tbl>
              <a:tblPr firstRow="1" firstCol="1" bandRow="1">
                <a:tableStyleId>{5C22544A-7EE6-4342-B048-85BDC9FD1C3A}</a:tableStyleId>
              </a:tblPr>
              <a:tblGrid>
                <a:gridCol w="1753209"/>
                <a:gridCol w="1753209"/>
                <a:gridCol w="1462135"/>
              </a:tblGrid>
              <a:tr h="721823">
                <a:tc gridSpan="3">
                  <a:txBody>
                    <a:bodyPr/>
                    <a:lstStyle/>
                    <a:p>
                      <a:pPr algn="ctr">
                        <a:lnSpc>
                          <a:spcPct val="115000"/>
                        </a:lnSpc>
                        <a:spcAft>
                          <a:spcPts val="0"/>
                        </a:spcAft>
                      </a:pPr>
                      <a:r>
                        <a:rPr lang="es-ES" sz="2000" dirty="0">
                          <a:effectLst/>
                        </a:rPr>
                        <a:t>ESCALA DE ADAN</a:t>
                      </a:r>
                      <a:endParaRPr lang="es-ES" sz="2000" dirty="0">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r>
              <a:tr h="646623">
                <a:tc>
                  <a:txBody>
                    <a:bodyPr/>
                    <a:lstStyle/>
                    <a:p>
                      <a:pPr algn="just">
                        <a:lnSpc>
                          <a:spcPct val="115000"/>
                        </a:lnSpc>
                        <a:spcAft>
                          <a:spcPts val="0"/>
                        </a:spcAft>
                      </a:pPr>
                      <a:r>
                        <a:rPr lang="es-ES" sz="2000" dirty="0">
                          <a:solidFill>
                            <a:srgbClr val="002060"/>
                          </a:solidFill>
                          <a:effectLst/>
                        </a:rPr>
                        <a:t>Lenguaje anormal</a:t>
                      </a:r>
                      <a:endParaRPr lang="es-ES" sz="2000" dirty="0">
                        <a:solidFill>
                          <a:srgbClr val="00206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000" dirty="0">
                          <a:effectLst/>
                        </a:rPr>
                        <a:t>NO</a:t>
                      </a:r>
                    </a:p>
                    <a:p>
                      <a:pPr algn="ctr">
                        <a:lnSpc>
                          <a:spcPct val="115000"/>
                        </a:lnSpc>
                        <a:spcAft>
                          <a:spcPts val="0"/>
                        </a:spcAft>
                      </a:pPr>
                      <a:r>
                        <a:rPr lang="es-ES" sz="2000" dirty="0">
                          <a:effectLst/>
                        </a:rPr>
                        <a:t>SI</a:t>
                      </a:r>
                      <a:endParaRPr lang="es-ES"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000">
                          <a:effectLst/>
                        </a:rPr>
                        <a:t>0</a:t>
                      </a:r>
                    </a:p>
                    <a:p>
                      <a:pPr algn="ctr">
                        <a:lnSpc>
                          <a:spcPct val="115000"/>
                        </a:lnSpc>
                        <a:spcAft>
                          <a:spcPts val="0"/>
                        </a:spcAft>
                      </a:pPr>
                      <a:r>
                        <a:rPr lang="es-ES" sz="2000">
                          <a:effectLst/>
                        </a:rPr>
                        <a:t>1</a:t>
                      </a:r>
                      <a:endParaRPr lang="es-ES" sz="2000">
                        <a:effectLst/>
                        <a:latin typeface="Calibri"/>
                        <a:ea typeface="Calibri"/>
                        <a:cs typeface="Times New Roman"/>
                      </a:endParaRPr>
                    </a:p>
                  </a:txBody>
                  <a:tcPr marL="68580" marR="68580" marT="0" marB="0"/>
                </a:tc>
              </a:tr>
              <a:tr h="646623">
                <a:tc>
                  <a:txBody>
                    <a:bodyPr/>
                    <a:lstStyle/>
                    <a:p>
                      <a:pPr algn="just">
                        <a:lnSpc>
                          <a:spcPct val="115000"/>
                        </a:lnSpc>
                        <a:spcAft>
                          <a:spcPts val="0"/>
                        </a:spcAft>
                      </a:pPr>
                      <a:r>
                        <a:rPr lang="es-ES" sz="2000" dirty="0">
                          <a:solidFill>
                            <a:srgbClr val="002060"/>
                          </a:solidFill>
                          <a:effectLst/>
                        </a:rPr>
                        <a:t>Desviación ocular</a:t>
                      </a:r>
                      <a:endParaRPr lang="es-ES" sz="2000" dirty="0">
                        <a:solidFill>
                          <a:srgbClr val="00206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000" dirty="0">
                          <a:effectLst/>
                        </a:rPr>
                        <a:t>NO</a:t>
                      </a:r>
                    </a:p>
                    <a:p>
                      <a:pPr algn="ctr">
                        <a:lnSpc>
                          <a:spcPct val="115000"/>
                        </a:lnSpc>
                        <a:spcAft>
                          <a:spcPts val="0"/>
                        </a:spcAft>
                      </a:pPr>
                      <a:r>
                        <a:rPr lang="es-ES" sz="2000" dirty="0">
                          <a:effectLst/>
                        </a:rPr>
                        <a:t>SI</a:t>
                      </a:r>
                      <a:endParaRPr lang="es-ES"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000">
                          <a:effectLst/>
                        </a:rPr>
                        <a:t>0</a:t>
                      </a:r>
                    </a:p>
                    <a:p>
                      <a:pPr algn="ctr">
                        <a:lnSpc>
                          <a:spcPct val="115000"/>
                        </a:lnSpc>
                        <a:spcAft>
                          <a:spcPts val="0"/>
                        </a:spcAft>
                      </a:pPr>
                      <a:r>
                        <a:rPr lang="es-ES" sz="2000">
                          <a:effectLst/>
                        </a:rPr>
                        <a:t>1</a:t>
                      </a:r>
                      <a:endParaRPr lang="es-ES" sz="2000">
                        <a:effectLst/>
                        <a:latin typeface="Calibri"/>
                        <a:ea typeface="Calibri"/>
                        <a:cs typeface="Times New Roman"/>
                      </a:endParaRPr>
                    </a:p>
                  </a:txBody>
                  <a:tcPr marL="68580" marR="68580" marT="0" marB="0"/>
                </a:tc>
              </a:tr>
              <a:tr h="646623">
                <a:tc>
                  <a:txBody>
                    <a:bodyPr/>
                    <a:lstStyle/>
                    <a:p>
                      <a:pPr algn="just">
                        <a:lnSpc>
                          <a:spcPct val="115000"/>
                        </a:lnSpc>
                        <a:spcAft>
                          <a:spcPts val="0"/>
                        </a:spcAft>
                      </a:pPr>
                      <a:r>
                        <a:rPr lang="es-ES" sz="2000" dirty="0">
                          <a:solidFill>
                            <a:srgbClr val="002060"/>
                          </a:solidFill>
                          <a:effectLst/>
                        </a:rPr>
                        <a:t>Automatismos</a:t>
                      </a:r>
                      <a:endParaRPr lang="es-ES" sz="2000" dirty="0">
                        <a:solidFill>
                          <a:srgbClr val="00206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000" dirty="0">
                          <a:effectLst/>
                        </a:rPr>
                        <a:t>NO</a:t>
                      </a:r>
                    </a:p>
                    <a:p>
                      <a:pPr algn="ctr">
                        <a:lnSpc>
                          <a:spcPct val="115000"/>
                        </a:lnSpc>
                        <a:spcAft>
                          <a:spcPts val="0"/>
                        </a:spcAft>
                      </a:pPr>
                      <a:r>
                        <a:rPr lang="es-ES" sz="2000" dirty="0">
                          <a:effectLst/>
                        </a:rPr>
                        <a:t>SI</a:t>
                      </a:r>
                      <a:endParaRPr lang="es-ES"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000" dirty="0">
                          <a:effectLst/>
                        </a:rPr>
                        <a:t>0</a:t>
                      </a:r>
                    </a:p>
                    <a:p>
                      <a:pPr algn="ctr">
                        <a:lnSpc>
                          <a:spcPct val="115000"/>
                        </a:lnSpc>
                        <a:spcAft>
                          <a:spcPts val="0"/>
                        </a:spcAft>
                      </a:pPr>
                      <a:r>
                        <a:rPr lang="es-ES" sz="2000" dirty="0">
                          <a:effectLst/>
                        </a:rPr>
                        <a:t>1</a:t>
                      </a:r>
                      <a:endParaRPr lang="es-ES" sz="2000" dirty="0">
                        <a:effectLst/>
                        <a:latin typeface="Calibri"/>
                        <a:ea typeface="Calibri"/>
                        <a:cs typeface="Times New Roman"/>
                      </a:endParaRPr>
                    </a:p>
                  </a:txBody>
                  <a:tcPr marL="68580" marR="68580" marT="0" marB="0"/>
                </a:tc>
              </a:tr>
              <a:tr h="969934">
                <a:tc>
                  <a:txBody>
                    <a:bodyPr/>
                    <a:lstStyle/>
                    <a:p>
                      <a:pPr algn="just">
                        <a:lnSpc>
                          <a:spcPct val="115000"/>
                        </a:lnSpc>
                        <a:spcAft>
                          <a:spcPts val="0"/>
                        </a:spcAft>
                      </a:pPr>
                      <a:r>
                        <a:rPr lang="es-ES" sz="2000" dirty="0">
                          <a:solidFill>
                            <a:srgbClr val="002060"/>
                          </a:solidFill>
                          <a:effectLst/>
                        </a:rPr>
                        <a:t>Número de crisis en 12h</a:t>
                      </a:r>
                      <a:endParaRPr lang="es-ES" sz="2000" dirty="0">
                        <a:solidFill>
                          <a:srgbClr val="00206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000">
                          <a:effectLst/>
                        </a:rPr>
                        <a:t>0-1</a:t>
                      </a:r>
                    </a:p>
                    <a:p>
                      <a:pPr algn="ctr">
                        <a:lnSpc>
                          <a:spcPct val="115000"/>
                        </a:lnSpc>
                        <a:spcAft>
                          <a:spcPts val="0"/>
                        </a:spcAft>
                      </a:pPr>
                      <a:r>
                        <a:rPr lang="es-ES" sz="2000">
                          <a:effectLst/>
                        </a:rPr>
                        <a:t>2</a:t>
                      </a:r>
                    </a:p>
                    <a:p>
                      <a:pPr algn="ctr">
                        <a:lnSpc>
                          <a:spcPct val="115000"/>
                        </a:lnSpc>
                        <a:spcAft>
                          <a:spcPts val="0"/>
                        </a:spcAft>
                      </a:pPr>
                      <a:r>
                        <a:rPr lang="es-ES" sz="2000">
                          <a:effectLst/>
                        </a:rPr>
                        <a:t>&gt;2</a:t>
                      </a:r>
                      <a:endParaRPr lang="es-ES"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000">
                          <a:effectLst/>
                        </a:rPr>
                        <a:t>0</a:t>
                      </a:r>
                    </a:p>
                    <a:p>
                      <a:pPr algn="ctr">
                        <a:lnSpc>
                          <a:spcPct val="115000"/>
                        </a:lnSpc>
                        <a:spcAft>
                          <a:spcPts val="0"/>
                        </a:spcAft>
                      </a:pPr>
                      <a:r>
                        <a:rPr lang="es-ES" sz="2000">
                          <a:effectLst/>
                        </a:rPr>
                        <a:t>1</a:t>
                      </a:r>
                    </a:p>
                    <a:p>
                      <a:pPr algn="ctr">
                        <a:lnSpc>
                          <a:spcPct val="115000"/>
                        </a:lnSpc>
                        <a:spcAft>
                          <a:spcPts val="0"/>
                        </a:spcAft>
                      </a:pPr>
                      <a:r>
                        <a:rPr lang="es-ES" sz="2000">
                          <a:effectLst/>
                        </a:rPr>
                        <a:t>2</a:t>
                      </a:r>
                      <a:endParaRPr lang="es-ES" sz="2000">
                        <a:effectLst/>
                        <a:latin typeface="Calibri"/>
                        <a:ea typeface="Calibri"/>
                        <a:cs typeface="Times New Roman"/>
                      </a:endParaRPr>
                    </a:p>
                  </a:txBody>
                  <a:tcPr marL="68580" marR="68580" marT="0" marB="0"/>
                </a:tc>
              </a:tr>
              <a:tr h="323311">
                <a:tc>
                  <a:txBody>
                    <a:bodyPr/>
                    <a:lstStyle/>
                    <a:p>
                      <a:pPr algn="just">
                        <a:lnSpc>
                          <a:spcPct val="115000"/>
                        </a:lnSpc>
                        <a:spcAft>
                          <a:spcPts val="0"/>
                        </a:spcAft>
                      </a:pPr>
                      <a:r>
                        <a:rPr lang="es-ES" sz="2000">
                          <a:effectLst/>
                        </a:rPr>
                        <a:t> </a:t>
                      </a:r>
                      <a:endParaRPr lang="es-ES"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000">
                          <a:effectLst/>
                        </a:rPr>
                        <a:t> </a:t>
                      </a:r>
                      <a:endParaRPr lang="es-ES"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000" b="1" dirty="0">
                          <a:solidFill>
                            <a:srgbClr val="002060"/>
                          </a:solidFill>
                          <a:effectLst/>
                        </a:rPr>
                        <a:t>(0-5)</a:t>
                      </a:r>
                      <a:endParaRPr lang="es-ES" sz="2000" b="1" dirty="0">
                        <a:solidFill>
                          <a:srgbClr val="002060"/>
                        </a:solidFill>
                        <a:effectLst/>
                        <a:latin typeface="Calibri"/>
                        <a:ea typeface="Calibri"/>
                        <a:cs typeface="Times New Roman"/>
                      </a:endParaRPr>
                    </a:p>
                  </a:txBody>
                  <a:tcPr marL="68580" marR="68580" marT="0" marB="0"/>
                </a:tc>
              </a:tr>
              <a:tr h="323311">
                <a:tc gridSpan="3">
                  <a:txBody>
                    <a:bodyPr/>
                    <a:lstStyle/>
                    <a:p>
                      <a:pPr algn="just">
                        <a:lnSpc>
                          <a:spcPct val="115000"/>
                        </a:lnSpc>
                        <a:spcAft>
                          <a:spcPts val="0"/>
                        </a:spcAft>
                      </a:pPr>
                      <a:r>
                        <a:rPr lang="es-ES" sz="2000" dirty="0">
                          <a:effectLst/>
                        </a:rPr>
                        <a:t>Probable estado epiléptico (EE) (ADAN &gt; 1)</a:t>
                      </a:r>
                      <a:endParaRPr lang="es-ES" sz="2000" dirty="0">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r>
            </a:tbl>
          </a:graphicData>
        </a:graphic>
      </p:graphicFrame>
      <p:sp>
        <p:nvSpPr>
          <p:cNvPr id="5" name="4 CuadroTexto"/>
          <p:cNvSpPr txBox="1"/>
          <p:nvPr/>
        </p:nvSpPr>
        <p:spPr>
          <a:xfrm>
            <a:off x="323528" y="5805264"/>
            <a:ext cx="5328592" cy="369332"/>
          </a:xfrm>
          <a:prstGeom prst="rect">
            <a:avLst/>
          </a:prstGeom>
          <a:solidFill>
            <a:schemeClr val="tx2">
              <a:lumMod val="20000"/>
              <a:lumOff val="80000"/>
            </a:schemeClr>
          </a:solidFill>
        </p:spPr>
        <p:txBody>
          <a:bodyPr wrap="square" rtlCol="0">
            <a:spAutoFit/>
          </a:bodyPr>
          <a:lstStyle/>
          <a:p>
            <a:r>
              <a:rPr lang="es-ES" b="1" dirty="0" smtClean="0">
                <a:solidFill>
                  <a:schemeClr val="accent2"/>
                </a:solidFill>
                <a:latin typeface="Comic Sans MS" pitchFamily="66" charset="0"/>
              </a:rPr>
              <a:t>ADAN &gt; 1: 80% probabilidad evolución a EE.</a:t>
            </a:r>
            <a:endParaRPr lang="es-ES" b="1" dirty="0">
              <a:solidFill>
                <a:schemeClr val="accent2"/>
              </a:solidFill>
              <a:latin typeface="Comic Sans MS" pitchFamily="66" charset="0"/>
            </a:endParaRPr>
          </a:p>
        </p:txBody>
      </p:sp>
      <p:sp>
        <p:nvSpPr>
          <p:cNvPr id="7" name="6 CuadroTexto"/>
          <p:cNvSpPr txBox="1"/>
          <p:nvPr/>
        </p:nvSpPr>
        <p:spPr>
          <a:xfrm>
            <a:off x="5940152" y="4509119"/>
            <a:ext cx="3024336" cy="1200329"/>
          </a:xfrm>
          <a:prstGeom prst="rect">
            <a:avLst/>
          </a:prstGeom>
          <a:solidFill>
            <a:schemeClr val="tx2">
              <a:lumMod val="20000"/>
              <a:lumOff val="80000"/>
            </a:schemeClr>
          </a:solidFill>
        </p:spPr>
        <p:txBody>
          <a:bodyPr wrap="square" rtlCol="0">
            <a:spAutoFit/>
          </a:bodyPr>
          <a:lstStyle/>
          <a:p>
            <a:r>
              <a:rPr lang="es-ES" b="1" dirty="0">
                <a:solidFill>
                  <a:srgbClr val="002060"/>
                </a:solidFill>
                <a:latin typeface="Comic Sans MS" pitchFamily="66" charset="0"/>
              </a:rPr>
              <a:t>ESCALA STESS MODIFICADA (MSTESS</a:t>
            </a:r>
            <a:r>
              <a:rPr lang="es-ES" b="1" dirty="0" smtClean="0">
                <a:solidFill>
                  <a:srgbClr val="002060"/>
                </a:solidFill>
                <a:latin typeface="Comic Sans MS" pitchFamily="66" charset="0"/>
              </a:rPr>
              <a:t>): </a:t>
            </a:r>
            <a:r>
              <a:rPr lang="es-ES" b="1" dirty="0" smtClean="0">
                <a:solidFill>
                  <a:schemeClr val="accent2"/>
                </a:solidFill>
                <a:latin typeface="Comic Sans MS" pitchFamily="66" charset="0"/>
              </a:rPr>
              <a:t>probabilidad muere al ingreso.</a:t>
            </a:r>
            <a:endParaRPr lang="es-ES" dirty="0">
              <a:solidFill>
                <a:schemeClr val="accent2"/>
              </a:solidFill>
              <a:latin typeface="Comic Sans MS" pitchFamily="66" charset="0"/>
            </a:endParaRPr>
          </a:p>
        </p:txBody>
      </p:sp>
      <p:sp>
        <p:nvSpPr>
          <p:cNvPr id="8" name="7 CuadroTexto"/>
          <p:cNvSpPr txBox="1"/>
          <p:nvPr/>
        </p:nvSpPr>
        <p:spPr>
          <a:xfrm>
            <a:off x="5940152" y="5805264"/>
            <a:ext cx="2736304" cy="923330"/>
          </a:xfrm>
          <a:prstGeom prst="rect">
            <a:avLst/>
          </a:prstGeom>
          <a:solidFill>
            <a:schemeClr val="tx2">
              <a:lumMod val="20000"/>
              <a:lumOff val="80000"/>
            </a:schemeClr>
          </a:solidFill>
        </p:spPr>
        <p:txBody>
          <a:bodyPr wrap="square" rtlCol="0">
            <a:spAutoFit/>
          </a:bodyPr>
          <a:lstStyle/>
          <a:p>
            <a:r>
              <a:rPr lang="es-ES" b="1" dirty="0" smtClean="0">
                <a:solidFill>
                  <a:srgbClr val="002060"/>
                </a:solidFill>
                <a:latin typeface="Comic Sans MS" pitchFamily="66" charset="0"/>
              </a:rPr>
              <a:t>Escala RACESUR: </a:t>
            </a:r>
            <a:r>
              <a:rPr lang="es-ES" b="1" dirty="0" smtClean="0">
                <a:solidFill>
                  <a:schemeClr val="accent2"/>
                </a:solidFill>
                <a:latin typeface="Comic Sans MS" pitchFamily="66" charset="0"/>
              </a:rPr>
              <a:t>probabilidad ef. Adverso a los 30 </a:t>
            </a:r>
            <a:r>
              <a:rPr lang="es-ES" b="1" dirty="0" err="1" smtClean="0">
                <a:solidFill>
                  <a:schemeClr val="accent2"/>
                </a:solidFill>
                <a:latin typeface="Comic Sans MS" pitchFamily="66" charset="0"/>
              </a:rPr>
              <a:t>dias</a:t>
            </a:r>
            <a:endParaRPr lang="es-ES" b="1" dirty="0">
              <a:solidFill>
                <a:schemeClr val="accent2"/>
              </a:solidFill>
              <a:latin typeface="Comic Sans MS" pitchFamily="66" charset="0"/>
            </a:endParaRPr>
          </a:p>
        </p:txBody>
      </p:sp>
      <p:sp>
        <p:nvSpPr>
          <p:cNvPr id="9" name="8 CuadroTexto"/>
          <p:cNvSpPr txBox="1"/>
          <p:nvPr/>
        </p:nvSpPr>
        <p:spPr>
          <a:xfrm>
            <a:off x="5256076" y="1340768"/>
            <a:ext cx="4104456" cy="1754326"/>
          </a:xfrm>
          <a:prstGeom prst="rect">
            <a:avLst/>
          </a:prstGeom>
          <a:noFill/>
          <a:ln>
            <a:solidFill>
              <a:schemeClr val="accent1"/>
            </a:solidFill>
          </a:ln>
        </p:spPr>
        <p:txBody>
          <a:bodyPr wrap="square" rtlCol="0">
            <a:spAutoFit/>
          </a:bodyPr>
          <a:lstStyle/>
          <a:p>
            <a:r>
              <a:rPr lang="es-ES" b="1" dirty="0" smtClean="0">
                <a:solidFill>
                  <a:schemeClr val="accent2"/>
                </a:solidFill>
                <a:latin typeface="Comic Sans MS" pitchFamily="66" charset="0"/>
              </a:rPr>
              <a:t>PRIMERA CRISIS.</a:t>
            </a:r>
          </a:p>
          <a:p>
            <a:r>
              <a:rPr lang="es-ES" b="1" dirty="0" smtClean="0">
                <a:solidFill>
                  <a:schemeClr val="accent2"/>
                </a:solidFill>
                <a:latin typeface="Comic Sans MS" pitchFamily="66" charset="0"/>
              </a:rPr>
              <a:t>GESTANTES.</a:t>
            </a:r>
          </a:p>
          <a:p>
            <a:r>
              <a:rPr lang="es-ES" b="1" dirty="0" smtClean="0">
                <a:solidFill>
                  <a:schemeClr val="accent2"/>
                </a:solidFill>
                <a:latin typeface="Comic Sans MS" pitchFamily="66" charset="0"/>
              </a:rPr>
              <a:t>FIEBRE.</a:t>
            </a:r>
          </a:p>
          <a:p>
            <a:r>
              <a:rPr lang="es-ES" b="1" dirty="0" smtClean="0">
                <a:solidFill>
                  <a:schemeClr val="accent2"/>
                </a:solidFill>
                <a:latin typeface="Comic Sans MS" pitchFamily="66" charset="0"/>
              </a:rPr>
              <a:t>TCE.</a:t>
            </a:r>
          </a:p>
          <a:p>
            <a:r>
              <a:rPr lang="es-ES" b="1" dirty="0" smtClean="0">
                <a:solidFill>
                  <a:schemeClr val="accent2"/>
                </a:solidFill>
                <a:latin typeface="Comic Sans MS" pitchFamily="66" charset="0"/>
              </a:rPr>
              <a:t>COMORBILIDAD PSIQUIÁTRICA.</a:t>
            </a:r>
          </a:p>
          <a:p>
            <a:r>
              <a:rPr lang="es-ES" b="1" dirty="0" smtClean="0">
                <a:solidFill>
                  <a:schemeClr val="accent2"/>
                </a:solidFill>
                <a:latin typeface="Comic Sans MS" pitchFamily="66" charset="0"/>
              </a:rPr>
              <a:t>ABANDONO </a:t>
            </a:r>
            <a:r>
              <a:rPr lang="es-ES" b="1" dirty="0" err="1" smtClean="0">
                <a:solidFill>
                  <a:schemeClr val="accent2"/>
                </a:solidFill>
                <a:latin typeface="Comic Sans MS" pitchFamily="66" charset="0"/>
              </a:rPr>
              <a:t>tto</a:t>
            </a:r>
            <a:r>
              <a:rPr lang="es-ES" b="1" dirty="0" smtClean="0">
                <a:solidFill>
                  <a:schemeClr val="accent2"/>
                </a:solidFill>
                <a:latin typeface="Comic Sans MS" pitchFamily="66" charset="0"/>
              </a:rPr>
              <a:t>.</a:t>
            </a:r>
            <a:endParaRPr lang="es-ES" b="1" dirty="0">
              <a:solidFill>
                <a:schemeClr val="accent2"/>
              </a:solidFill>
              <a:latin typeface="Comic Sans MS" pitchFamily="66" charset="0"/>
            </a:endParaRPr>
          </a:p>
        </p:txBody>
      </p:sp>
    </p:spTree>
    <p:extLst>
      <p:ext uri="{BB962C8B-B14F-4D97-AF65-F5344CB8AC3E}">
        <p14:creationId xmlns:p14="http://schemas.microsoft.com/office/powerpoint/2010/main" val="19827932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solidFill>
                  <a:schemeClr val="accent2"/>
                </a:solidFill>
                <a:latin typeface="Comic Sans MS" pitchFamily="66" charset="0"/>
              </a:rPr>
              <a:t>TRATAMIENTO</a:t>
            </a:r>
            <a:endParaRPr lang="es-ES" b="1" dirty="0">
              <a:solidFill>
                <a:schemeClr val="accent2"/>
              </a:solidFill>
              <a:latin typeface="Comic Sans MS" pitchFamily="66"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34123"/>
            <a:ext cx="7272807" cy="3978369"/>
          </a:xfrm>
          <a:prstGeom prst="rect">
            <a:avLst/>
          </a:prstGeom>
          <a:noFill/>
          <a:ln>
            <a:noFill/>
          </a:ln>
        </p:spPr>
      </p:pic>
      <p:sp>
        <p:nvSpPr>
          <p:cNvPr id="5" name="4 Elipse"/>
          <p:cNvSpPr/>
          <p:nvPr/>
        </p:nvSpPr>
        <p:spPr>
          <a:xfrm>
            <a:off x="2123728" y="4581128"/>
            <a:ext cx="504056"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6 Conector recto"/>
          <p:cNvCxnSpPr/>
          <p:nvPr/>
        </p:nvCxnSpPr>
        <p:spPr>
          <a:xfrm>
            <a:off x="3419872" y="4941168"/>
            <a:ext cx="1944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6156176" y="4898532"/>
            <a:ext cx="1944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3491880" y="2564904"/>
            <a:ext cx="720080" cy="461665"/>
          </a:xfrm>
          <a:prstGeom prst="rect">
            <a:avLst/>
          </a:prstGeom>
          <a:noFill/>
        </p:spPr>
        <p:txBody>
          <a:bodyPr wrap="square" rtlCol="0">
            <a:spAutoFit/>
          </a:bodyPr>
          <a:lstStyle/>
          <a:p>
            <a:r>
              <a:rPr lang="es-ES" sz="1200" b="1" dirty="0" smtClean="0">
                <a:solidFill>
                  <a:srgbClr val="FF0000"/>
                </a:solidFill>
                <a:latin typeface="Comic Sans MS" pitchFamily="66" charset="0"/>
              </a:rPr>
              <a:t>15-20 min</a:t>
            </a:r>
            <a:endParaRPr lang="es-ES" sz="1200" b="1" dirty="0">
              <a:solidFill>
                <a:srgbClr val="FF0000"/>
              </a:solidFill>
              <a:latin typeface="Comic Sans MS" pitchFamily="66" charset="0"/>
            </a:endParaRPr>
          </a:p>
        </p:txBody>
      </p:sp>
      <p:sp>
        <p:nvSpPr>
          <p:cNvPr id="3" name="2 CuadroTexto"/>
          <p:cNvSpPr txBox="1"/>
          <p:nvPr/>
        </p:nvSpPr>
        <p:spPr>
          <a:xfrm>
            <a:off x="0" y="29316"/>
            <a:ext cx="6192688" cy="1569660"/>
          </a:xfrm>
          <a:prstGeom prst="rect">
            <a:avLst/>
          </a:prstGeom>
          <a:solidFill>
            <a:schemeClr val="accent1">
              <a:lumMod val="20000"/>
              <a:lumOff val="80000"/>
            </a:schemeClr>
          </a:solidFill>
        </p:spPr>
        <p:txBody>
          <a:bodyPr wrap="square" rtlCol="0">
            <a:spAutoFit/>
          </a:bodyPr>
          <a:lstStyle/>
          <a:p>
            <a:r>
              <a:rPr lang="es-ES" b="1" dirty="0">
                <a:solidFill>
                  <a:srgbClr val="002060"/>
                </a:solidFill>
                <a:latin typeface="Comic Sans MS" pitchFamily="66" charset="0"/>
              </a:rPr>
              <a:t>T1: a partir de los 5 min en EEC, 10 min en EEF con </a:t>
            </a:r>
            <a:r>
              <a:rPr lang="es-ES" b="1" dirty="0" err="1">
                <a:solidFill>
                  <a:srgbClr val="002060"/>
                </a:solidFill>
                <a:latin typeface="Comic Sans MS" pitchFamily="66" charset="0"/>
              </a:rPr>
              <a:t>alt.conciencia</a:t>
            </a:r>
            <a:r>
              <a:rPr lang="es-ES" b="1" dirty="0">
                <a:solidFill>
                  <a:srgbClr val="002060"/>
                </a:solidFill>
                <a:latin typeface="Comic Sans MS" pitchFamily="66" charset="0"/>
              </a:rPr>
              <a:t> y 10-15 min en EEF sin </a:t>
            </a:r>
            <a:r>
              <a:rPr lang="es-ES" b="1" dirty="0" err="1">
                <a:solidFill>
                  <a:srgbClr val="002060"/>
                </a:solidFill>
                <a:latin typeface="Comic Sans MS" pitchFamily="66" charset="0"/>
              </a:rPr>
              <a:t>alt</a:t>
            </a:r>
            <a:r>
              <a:rPr lang="es-ES" b="1" dirty="0">
                <a:solidFill>
                  <a:srgbClr val="002060"/>
                </a:solidFill>
                <a:latin typeface="Comic Sans MS" pitchFamily="66" charset="0"/>
              </a:rPr>
              <a:t> conciencia o estatus de ausencia.</a:t>
            </a:r>
          </a:p>
          <a:p>
            <a:r>
              <a:rPr lang="es-ES" sz="2400" b="1" dirty="0">
                <a:solidFill>
                  <a:srgbClr val="002060"/>
                </a:solidFill>
                <a:latin typeface="Comic Sans MS" pitchFamily="66" charset="0"/>
              </a:rPr>
              <a:t>T2: </a:t>
            </a:r>
            <a:r>
              <a:rPr lang="es-ES" b="1" dirty="0">
                <a:solidFill>
                  <a:srgbClr val="002060"/>
                </a:solidFill>
                <a:latin typeface="Comic Sans MS" pitchFamily="66" charset="0"/>
              </a:rPr>
              <a:t>a partir de 30 min en EEC, 60 min EEF con </a:t>
            </a:r>
            <a:r>
              <a:rPr lang="es-ES" b="1" dirty="0" err="1">
                <a:solidFill>
                  <a:srgbClr val="002060"/>
                </a:solidFill>
                <a:latin typeface="Comic Sans MS" pitchFamily="66" charset="0"/>
              </a:rPr>
              <a:t>alt</a:t>
            </a:r>
            <a:r>
              <a:rPr lang="es-ES" b="1" dirty="0">
                <a:solidFill>
                  <a:srgbClr val="002060"/>
                </a:solidFill>
                <a:latin typeface="Comic Sans MS" pitchFamily="66" charset="0"/>
              </a:rPr>
              <a:t> conciencia y sin consenso para EEF sin </a:t>
            </a:r>
            <a:r>
              <a:rPr lang="es-ES" b="1" dirty="0" err="1">
                <a:solidFill>
                  <a:srgbClr val="002060"/>
                </a:solidFill>
                <a:latin typeface="Comic Sans MS" pitchFamily="66" charset="0"/>
              </a:rPr>
              <a:t>alt</a:t>
            </a:r>
            <a:r>
              <a:rPr lang="es-ES" b="1" dirty="0">
                <a:solidFill>
                  <a:srgbClr val="002060"/>
                </a:solidFill>
                <a:latin typeface="Comic Sans MS" pitchFamily="66" charset="0"/>
              </a:rPr>
              <a:t> conciencia</a:t>
            </a:r>
            <a:endParaRPr lang="es-ES" b="1" dirty="0">
              <a:solidFill>
                <a:srgbClr val="002060"/>
              </a:solidFill>
            </a:endParaRPr>
          </a:p>
        </p:txBody>
      </p:sp>
    </p:spTree>
    <p:extLst>
      <p:ext uri="{BB962C8B-B14F-4D97-AF65-F5344CB8AC3E}">
        <p14:creationId xmlns:p14="http://schemas.microsoft.com/office/powerpoint/2010/main" val="330548571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Tree>
    <p:extLst>
      <p:ext uri="{BB962C8B-B14F-4D97-AF65-F5344CB8AC3E}">
        <p14:creationId xmlns:p14="http://schemas.microsoft.com/office/powerpoint/2010/main" val="532345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4" name="3 Imagen" descr="Técnica SBA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00040" cy="6858000"/>
          </a:xfrm>
          <a:prstGeom prst="rect">
            <a:avLst/>
          </a:prstGeom>
          <a:noFill/>
          <a:ln>
            <a:noFill/>
          </a:ln>
        </p:spPr>
      </p:pic>
      <p:pic>
        <p:nvPicPr>
          <p:cNvPr id="3074" name="Picture 2" descr="C:\Users\MARTA\Desktop\OPE 2021\URGENCIAS HOSPITALARIA\TEMA 1\TEMA 1\IMAGENES SBAR\IMG-20211126-WA0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5" y="0"/>
            <a:ext cx="6858000" cy="33987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RTA\Desktop\OPE 2021\URGENCIAS HOSPITALARIA\TEMA 1\TEMA 1\IMAGENES SBAR\IMG-20211126-WA0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492896"/>
            <a:ext cx="6858000"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39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TA\Desktop\OPE 2021\URGENCIAS HOSPITALARIA\TEMA 1\TEMA 1\IMAGENES SBAR\Imagen1 - cop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589240"/>
            <a:ext cx="6622577" cy="635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ARTA\Desktop\OPE 2021\URGENCIAS HOSPITALARIA\TEMA 1\TEMA 1\IMAGENES SBAR\Imagen1 - cop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025" y="4221088"/>
            <a:ext cx="6549553" cy="1184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ARTA\Desktop\OPE 2021\URGENCIAS HOSPITALARIA\TEMA 1\TEMA 1\IMAGENES SBAR\Imagen1 - copia (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682" y="1591216"/>
            <a:ext cx="6565426" cy="67906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MARTA\Desktop\OPE 2021\URGENCIAS HOSPITALARIA\TEMA 1\TEMA 1\IMAGENES SBAR\Imagen1 - copia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852" y="2492896"/>
            <a:ext cx="6552726" cy="158417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958900" y="764704"/>
            <a:ext cx="7285508" cy="830997"/>
          </a:xfrm>
          <a:prstGeom prst="rect">
            <a:avLst/>
          </a:prstGeom>
          <a:noFill/>
        </p:spPr>
        <p:txBody>
          <a:bodyPr wrap="square" rtlCol="0">
            <a:spAutoFit/>
          </a:bodyPr>
          <a:lstStyle/>
          <a:p>
            <a:r>
              <a:rPr lang="es-ES" sz="2400" dirty="0" smtClean="0">
                <a:solidFill>
                  <a:schemeClr val="tx2">
                    <a:lumMod val="75000"/>
                  </a:schemeClr>
                </a:solidFill>
                <a:latin typeface="Arial" pitchFamily="34" charset="0"/>
                <a:cs typeface="Arial" pitchFamily="34" charset="0"/>
              </a:rPr>
              <a:t>Asigne a cada situación la fase de SBAR correspondiente:</a:t>
            </a:r>
            <a:endParaRPr lang="es-ES" sz="2400" dirty="0">
              <a:solidFill>
                <a:schemeClr val="tx2">
                  <a:lumMod val="75000"/>
                </a:schemeClr>
              </a:solidFill>
              <a:latin typeface="Arial" pitchFamily="34" charset="0"/>
              <a:cs typeface="Arial" pitchFamily="34" charset="0"/>
            </a:endParaRPr>
          </a:p>
        </p:txBody>
      </p:sp>
      <p:sp>
        <p:nvSpPr>
          <p:cNvPr id="5" name="4 CuadroTexto"/>
          <p:cNvSpPr txBox="1"/>
          <p:nvPr/>
        </p:nvSpPr>
        <p:spPr>
          <a:xfrm>
            <a:off x="5978097" y="5651405"/>
            <a:ext cx="2016224" cy="461665"/>
          </a:xfrm>
          <a:prstGeom prst="rect">
            <a:avLst/>
          </a:prstGeom>
          <a:solidFill>
            <a:schemeClr val="bg1"/>
          </a:solidFill>
        </p:spPr>
        <p:txBody>
          <a:bodyPr wrap="square" rtlCol="0">
            <a:spAutoFit/>
          </a:bodyPr>
          <a:lstStyle/>
          <a:p>
            <a:r>
              <a:rPr lang="es-ES" sz="2400" b="1" dirty="0" smtClean="0">
                <a:solidFill>
                  <a:srgbClr val="FF0000"/>
                </a:solidFill>
                <a:latin typeface="Arial" pitchFamily="34" charset="0"/>
                <a:cs typeface="Arial" pitchFamily="34" charset="0"/>
              </a:rPr>
              <a:t>SITUACIÓN</a:t>
            </a:r>
            <a:endParaRPr lang="es-ES" sz="2400" b="1" dirty="0">
              <a:solidFill>
                <a:srgbClr val="FF0000"/>
              </a:solidFill>
              <a:latin typeface="Arial" pitchFamily="34" charset="0"/>
              <a:cs typeface="Arial" pitchFamily="34" charset="0"/>
            </a:endParaRPr>
          </a:p>
        </p:txBody>
      </p:sp>
      <p:sp>
        <p:nvSpPr>
          <p:cNvPr id="10" name="9 CuadroTexto"/>
          <p:cNvSpPr txBox="1"/>
          <p:nvPr/>
        </p:nvSpPr>
        <p:spPr>
          <a:xfrm>
            <a:off x="5508104" y="4582380"/>
            <a:ext cx="2520280" cy="461665"/>
          </a:xfrm>
          <a:prstGeom prst="rect">
            <a:avLst/>
          </a:prstGeom>
          <a:solidFill>
            <a:schemeClr val="bg1"/>
          </a:solidFill>
        </p:spPr>
        <p:txBody>
          <a:bodyPr wrap="square" rtlCol="0">
            <a:spAutoFit/>
          </a:bodyPr>
          <a:lstStyle/>
          <a:p>
            <a:r>
              <a:rPr lang="es-ES" sz="2400" b="1" dirty="0" smtClean="0">
                <a:solidFill>
                  <a:srgbClr val="FF0000"/>
                </a:solidFill>
                <a:latin typeface="Arial" pitchFamily="34" charset="0"/>
                <a:cs typeface="Arial" pitchFamily="34" charset="0"/>
              </a:rPr>
              <a:t>BACKGROUND</a:t>
            </a:r>
            <a:endParaRPr lang="es-ES" sz="2400" b="1" dirty="0">
              <a:solidFill>
                <a:srgbClr val="FF0000"/>
              </a:solidFill>
              <a:latin typeface="Arial" pitchFamily="34" charset="0"/>
              <a:cs typeface="Arial" pitchFamily="34" charset="0"/>
            </a:endParaRPr>
          </a:p>
        </p:txBody>
      </p:sp>
      <p:sp>
        <p:nvSpPr>
          <p:cNvPr id="11" name="10 CuadroTexto"/>
          <p:cNvSpPr txBox="1"/>
          <p:nvPr/>
        </p:nvSpPr>
        <p:spPr>
          <a:xfrm>
            <a:off x="5508104" y="1699914"/>
            <a:ext cx="2484276" cy="461665"/>
          </a:xfrm>
          <a:prstGeom prst="rect">
            <a:avLst/>
          </a:prstGeom>
          <a:solidFill>
            <a:schemeClr val="bg1"/>
          </a:solidFill>
        </p:spPr>
        <p:txBody>
          <a:bodyPr wrap="square" rtlCol="0">
            <a:spAutoFit/>
          </a:bodyPr>
          <a:lstStyle/>
          <a:p>
            <a:r>
              <a:rPr lang="es-ES" sz="2400" b="1" dirty="0" smtClean="0">
                <a:solidFill>
                  <a:srgbClr val="FF0000"/>
                </a:solidFill>
                <a:latin typeface="Arial" pitchFamily="34" charset="0"/>
                <a:cs typeface="Arial" pitchFamily="34" charset="0"/>
              </a:rPr>
              <a:t>ASSESSMENT</a:t>
            </a:r>
            <a:endParaRPr lang="es-ES" sz="2400" b="1" dirty="0">
              <a:solidFill>
                <a:srgbClr val="FF0000"/>
              </a:solidFill>
              <a:latin typeface="Arial" pitchFamily="34" charset="0"/>
              <a:cs typeface="Arial" pitchFamily="34" charset="0"/>
            </a:endParaRPr>
          </a:p>
        </p:txBody>
      </p:sp>
      <p:sp>
        <p:nvSpPr>
          <p:cNvPr id="12" name="11 CuadroTexto"/>
          <p:cNvSpPr txBox="1"/>
          <p:nvPr/>
        </p:nvSpPr>
        <p:spPr>
          <a:xfrm>
            <a:off x="5508104" y="2766886"/>
            <a:ext cx="2952328" cy="461665"/>
          </a:xfrm>
          <a:prstGeom prst="rect">
            <a:avLst/>
          </a:prstGeom>
          <a:solidFill>
            <a:schemeClr val="bg1"/>
          </a:solidFill>
        </p:spPr>
        <p:txBody>
          <a:bodyPr wrap="square" rtlCol="0">
            <a:spAutoFit/>
          </a:bodyPr>
          <a:lstStyle/>
          <a:p>
            <a:r>
              <a:rPr lang="es-ES" sz="2400" b="1" dirty="0" smtClean="0">
                <a:solidFill>
                  <a:srgbClr val="FF0000"/>
                </a:solidFill>
                <a:latin typeface="Arial" pitchFamily="34" charset="0"/>
                <a:cs typeface="Arial" pitchFamily="34" charset="0"/>
              </a:rPr>
              <a:t>RECOMENDACIÓN</a:t>
            </a:r>
            <a:endParaRPr lang="es-E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65486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58900" y="764704"/>
            <a:ext cx="7285508" cy="830997"/>
          </a:xfrm>
          <a:prstGeom prst="rect">
            <a:avLst/>
          </a:prstGeom>
          <a:noFill/>
        </p:spPr>
        <p:txBody>
          <a:bodyPr wrap="square" rtlCol="0">
            <a:spAutoFit/>
          </a:bodyPr>
          <a:lstStyle/>
          <a:p>
            <a:r>
              <a:rPr lang="es-ES" sz="2400" dirty="0" smtClean="0">
                <a:solidFill>
                  <a:schemeClr val="tx2">
                    <a:lumMod val="75000"/>
                  </a:schemeClr>
                </a:solidFill>
                <a:latin typeface="Arial" pitchFamily="34" charset="0"/>
                <a:cs typeface="Arial" pitchFamily="34" charset="0"/>
              </a:rPr>
              <a:t>Asigne a cada situación la fase de SBAR correspondiente:</a:t>
            </a:r>
            <a:endParaRPr lang="es-ES" sz="2400" dirty="0">
              <a:solidFill>
                <a:schemeClr val="tx2">
                  <a:lumMod val="75000"/>
                </a:schemeClr>
              </a:solidFill>
              <a:latin typeface="Arial" pitchFamily="34" charset="0"/>
              <a:cs typeface="Arial" pitchFamily="34" charset="0"/>
            </a:endParaRPr>
          </a:p>
        </p:txBody>
      </p:sp>
      <p:sp>
        <p:nvSpPr>
          <p:cNvPr id="6" name="5 CuadroTexto"/>
          <p:cNvSpPr txBox="1"/>
          <p:nvPr/>
        </p:nvSpPr>
        <p:spPr>
          <a:xfrm>
            <a:off x="755576" y="4221088"/>
            <a:ext cx="7344816" cy="923330"/>
          </a:xfrm>
          <a:prstGeom prst="rect">
            <a:avLst/>
          </a:prstGeom>
          <a:noFill/>
          <a:ln>
            <a:solidFill>
              <a:schemeClr val="tx1"/>
            </a:solidFill>
          </a:ln>
        </p:spPr>
        <p:txBody>
          <a:bodyPr wrap="square" rtlCol="0">
            <a:spAutoFit/>
          </a:bodyPr>
          <a:lstStyle/>
          <a:p>
            <a:r>
              <a:rPr lang="es-ES" dirty="0" smtClean="0"/>
              <a:t>Soy Marga, enfermera de traumatología, llamo desde la planta para informarle del paciente de la 15-2, que tiene disnea y se queda de dolor torácico.</a:t>
            </a:r>
            <a:endParaRPr lang="es-ES" dirty="0"/>
          </a:p>
        </p:txBody>
      </p:sp>
      <p:sp>
        <p:nvSpPr>
          <p:cNvPr id="7" name="6 CuadroTexto"/>
          <p:cNvSpPr txBox="1"/>
          <p:nvPr/>
        </p:nvSpPr>
        <p:spPr>
          <a:xfrm>
            <a:off x="755576" y="5301208"/>
            <a:ext cx="7344816" cy="923330"/>
          </a:xfrm>
          <a:prstGeom prst="rect">
            <a:avLst/>
          </a:prstGeom>
          <a:noFill/>
          <a:ln>
            <a:solidFill>
              <a:schemeClr val="tx1"/>
            </a:solidFill>
          </a:ln>
        </p:spPr>
        <p:txBody>
          <a:bodyPr wrap="square" rtlCol="0">
            <a:spAutoFit/>
          </a:bodyPr>
          <a:lstStyle/>
          <a:p>
            <a:r>
              <a:rPr lang="es-ES" dirty="0" smtClean="0"/>
              <a:t>Se le operó de una prótesis total de rodilla hace dos </a:t>
            </a:r>
            <a:r>
              <a:rPr lang="es-ES" dirty="0" err="1" smtClean="0"/>
              <a:t>dias</a:t>
            </a:r>
            <a:r>
              <a:rPr lang="es-ES" dirty="0" smtClean="0"/>
              <a:t>, no tiene alergias medicamentosas y hasta hoy ha estado con </a:t>
            </a:r>
            <a:r>
              <a:rPr lang="es-ES" dirty="0" err="1" smtClean="0"/>
              <a:t>clexane</a:t>
            </a:r>
            <a:r>
              <a:rPr lang="es-ES" dirty="0" smtClean="0"/>
              <a:t> a dosis profiláctica. </a:t>
            </a:r>
            <a:endParaRPr lang="es-ES" dirty="0"/>
          </a:p>
        </p:txBody>
      </p:sp>
      <p:sp>
        <p:nvSpPr>
          <p:cNvPr id="9" name="8 CuadroTexto"/>
          <p:cNvSpPr txBox="1"/>
          <p:nvPr/>
        </p:nvSpPr>
        <p:spPr>
          <a:xfrm>
            <a:off x="755576" y="1700808"/>
            <a:ext cx="7344816" cy="923330"/>
          </a:xfrm>
          <a:prstGeom prst="rect">
            <a:avLst/>
          </a:prstGeom>
          <a:noFill/>
          <a:ln>
            <a:solidFill>
              <a:schemeClr val="tx1"/>
            </a:solidFill>
          </a:ln>
        </p:spPr>
        <p:txBody>
          <a:bodyPr wrap="square" rtlCol="0">
            <a:spAutoFit/>
          </a:bodyPr>
          <a:lstStyle/>
          <a:p>
            <a:r>
              <a:rPr lang="es-ES" dirty="0"/>
              <a:t>Desde hace 2h ha empezado a quejarse de dolor al pecho, pulso de 120 </a:t>
            </a:r>
            <a:r>
              <a:rPr lang="es-ES" dirty="0" err="1"/>
              <a:t>lpm</a:t>
            </a:r>
            <a:r>
              <a:rPr lang="es-ES" dirty="0"/>
              <a:t>, PA 128/54, está inquieto y le falta el </a:t>
            </a:r>
            <a:r>
              <a:rPr lang="es-ES" dirty="0" smtClean="0"/>
              <a:t>aire</a:t>
            </a:r>
            <a:r>
              <a:rPr lang="es-ES" dirty="0"/>
              <a:t> </a:t>
            </a:r>
            <a:r>
              <a:rPr lang="es-ES" dirty="0" smtClean="0"/>
              <a:t>por lo que le hemos subido la FiO2.</a:t>
            </a:r>
            <a:endParaRPr lang="es-ES" dirty="0"/>
          </a:p>
        </p:txBody>
      </p:sp>
      <p:sp>
        <p:nvSpPr>
          <p:cNvPr id="10" name="9 CuadroTexto"/>
          <p:cNvSpPr txBox="1"/>
          <p:nvPr/>
        </p:nvSpPr>
        <p:spPr>
          <a:xfrm>
            <a:off x="755576" y="2996952"/>
            <a:ext cx="7344816" cy="923330"/>
          </a:xfrm>
          <a:prstGeom prst="rect">
            <a:avLst/>
          </a:prstGeom>
          <a:noFill/>
          <a:ln>
            <a:solidFill>
              <a:schemeClr val="tx1"/>
            </a:solidFill>
          </a:ln>
        </p:spPr>
        <p:txBody>
          <a:bodyPr wrap="square" rtlCol="0">
            <a:spAutoFit/>
          </a:bodyPr>
          <a:lstStyle/>
          <a:p>
            <a:r>
              <a:rPr lang="es-ES" dirty="0" smtClean="0"/>
              <a:t>Sospecho que pueda tener un evento cardiaco o un TEP, aconsejo que lo </a:t>
            </a:r>
            <a:r>
              <a:rPr lang="es-ES" dirty="0" err="1" smtClean="0"/>
              <a:t>evalue</a:t>
            </a:r>
            <a:r>
              <a:rPr lang="es-ES" dirty="0" smtClean="0"/>
              <a:t> de inmediato y mientras voy realizando un ECG. ¿Estás de acuerdo?</a:t>
            </a:r>
            <a:endParaRPr lang="es-ES" dirty="0"/>
          </a:p>
        </p:txBody>
      </p:sp>
      <p:sp>
        <p:nvSpPr>
          <p:cNvPr id="11" name="10 CuadroTexto"/>
          <p:cNvSpPr txBox="1"/>
          <p:nvPr/>
        </p:nvSpPr>
        <p:spPr>
          <a:xfrm>
            <a:off x="6012160" y="3134639"/>
            <a:ext cx="2952328" cy="461665"/>
          </a:xfrm>
          <a:prstGeom prst="rect">
            <a:avLst/>
          </a:prstGeom>
          <a:solidFill>
            <a:schemeClr val="bg1"/>
          </a:solidFill>
        </p:spPr>
        <p:txBody>
          <a:bodyPr wrap="square" rtlCol="0">
            <a:spAutoFit/>
          </a:bodyPr>
          <a:lstStyle/>
          <a:p>
            <a:r>
              <a:rPr lang="es-ES" sz="2400" b="1" dirty="0" smtClean="0">
                <a:solidFill>
                  <a:srgbClr val="FF0000"/>
                </a:solidFill>
                <a:latin typeface="Arial" pitchFamily="34" charset="0"/>
                <a:cs typeface="Arial" pitchFamily="34" charset="0"/>
              </a:rPr>
              <a:t>RECOMENDACIÓN</a:t>
            </a:r>
            <a:endParaRPr lang="es-ES" sz="2400" b="1" dirty="0">
              <a:solidFill>
                <a:srgbClr val="FF0000"/>
              </a:solidFill>
              <a:latin typeface="Arial" pitchFamily="34" charset="0"/>
              <a:cs typeface="Arial" pitchFamily="34" charset="0"/>
            </a:endParaRPr>
          </a:p>
        </p:txBody>
      </p:sp>
      <p:sp>
        <p:nvSpPr>
          <p:cNvPr id="12" name="11 CuadroTexto"/>
          <p:cNvSpPr txBox="1"/>
          <p:nvPr/>
        </p:nvSpPr>
        <p:spPr>
          <a:xfrm>
            <a:off x="6473199" y="1732030"/>
            <a:ext cx="2484276" cy="461665"/>
          </a:xfrm>
          <a:prstGeom prst="rect">
            <a:avLst/>
          </a:prstGeom>
          <a:solidFill>
            <a:schemeClr val="bg1"/>
          </a:solidFill>
        </p:spPr>
        <p:txBody>
          <a:bodyPr wrap="square" rtlCol="0">
            <a:spAutoFit/>
          </a:bodyPr>
          <a:lstStyle/>
          <a:p>
            <a:r>
              <a:rPr lang="es-ES" sz="2400" b="1" dirty="0" smtClean="0">
                <a:solidFill>
                  <a:srgbClr val="FF0000"/>
                </a:solidFill>
                <a:latin typeface="Arial" pitchFamily="34" charset="0"/>
                <a:cs typeface="Arial" pitchFamily="34" charset="0"/>
              </a:rPr>
              <a:t>ASSESSMENT</a:t>
            </a:r>
            <a:endParaRPr lang="es-ES" sz="2400" b="1" dirty="0">
              <a:solidFill>
                <a:srgbClr val="FF0000"/>
              </a:solidFill>
              <a:latin typeface="Arial" pitchFamily="34" charset="0"/>
              <a:cs typeface="Arial" pitchFamily="34" charset="0"/>
            </a:endParaRPr>
          </a:p>
        </p:txBody>
      </p:sp>
      <p:sp>
        <p:nvSpPr>
          <p:cNvPr id="13" name="12 CuadroTexto"/>
          <p:cNvSpPr txBox="1"/>
          <p:nvPr/>
        </p:nvSpPr>
        <p:spPr>
          <a:xfrm>
            <a:off x="6437195" y="5532040"/>
            <a:ext cx="2520280" cy="461665"/>
          </a:xfrm>
          <a:prstGeom prst="rect">
            <a:avLst/>
          </a:prstGeom>
          <a:solidFill>
            <a:schemeClr val="bg1"/>
          </a:solidFill>
        </p:spPr>
        <p:txBody>
          <a:bodyPr wrap="square" rtlCol="0">
            <a:spAutoFit/>
          </a:bodyPr>
          <a:lstStyle/>
          <a:p>
            <a:r>
              <a:rPr lang="es-ES" sz="2400" b="1" dirty="0" smtClean="0">
                <a:solidFill>
                  <a:srgbClr val="FF0000"/>
                </a:solidFill>
                <a:latin typeface="Arial" pitchFamily="34" charset="0"/>
                <a:cs typeface="Arial" pitchFamily="34" charset="0"/>
              </a:rPr>
              <a:t>BACKGROUND</a:t>
            </a:r>
            <a:endParaRPr lang="es-ES" sz="2400" b="1" dirty="0">
              <a:solidFill>
                <a:srgbClr val="FF0000"/>
              </a:solidFill>
              <a:latin typeface="Arial" pitchFamily="34" charset="0"/>
              <a:cs typeface="Arial" pitchFamily="34" charset="0"/>
            </a:endParaRPr>
          </a:p>
        </p:txBody>
      </p:sp>
      <p:sp>
        <p:nvSpPr>
          <p:cNvPr id="14" name="13 CuadroTexto"/>
          <p:cNvSpPr txBox="1"/>
          <p:nvPr/>
        </p:nvSpPr>
        <p:spPr>
          <a:xfrm>
            <a:off x="6941251" y="4451920"/>
            <a:ext cx="2016224" cy="461665"/>
          </a:xfrm>
          <a:prstGeom prst="rect">
            <a:avLst/>
          </a:prstGeom>
          <a:solidFill>
            <a:schemeClr val="bg1"/>
          </a:solidFill>
        </p:spPr>
        <p:txBody>
          <a:bodyPr wrap="square" rtlCol="0">
            <a:spAutoFit/>
          </a:bodyPr>
          <a:lstStyle/>
          <a:p>
            <a:r>
              <a:rPr lang="es-ES" sz="2400" b="1" dirty="0" smtClean="0">
                <a:solidFill>
                  <a:srgbClr val="FF0000"/>
                </a:solidFill>
                <a:latin typeface="Arial" pitchFamily="34" charset="0"/>
                <a:cs typeface="Arial" pitchFamily="34" charset="0"/>
              </a:rPr>
              <a:t>SITUACIÓN</a:t>
            </a:r>
            <a:endParaRPr lang="es-E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070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58900" y="764704"/>
            <a:ext cx="7285508" cy="830997"/>
          </a:xfrm>
          <a:prstGeom prst="rect">
            <a:avLst/>
          </a:prstGeom>
          <a:noFill/>
        </p:spPr>
        <p:txBody>
          <a:bodyPr wrap="square" rtlCol="0">
            <a:spAutoFit/>
          </a:bodyPr>
          <a:lstStyle/>
          <a:p>
            <a:r>
              <a:rPr lang="es-ES" sz="2400" dirty="0" smtClean="0">
                <a:solidFill>
                  <a:schemeClr val="tx2">
                    <a:lumMod val="75000"/>
                  </a:schemeClr>
                </a:solidFill>
                <a:latin typeface="Arial" pitchFamily="34" charset="0"/>
                <a:cs typeface="Arial" pitchFamily="34" charset="0"/>
              </a:rPr>
              <a:t>Asigne a cada situación la fase de SBAR correspondiente:</a:t>
            </a:r>
            <a:endParaRPr lang="es-ES" sz="2400" dirty="0">
              <a:solidFill>
                <a:schemeClr val="tx2">
                  <a:lumMod val="75000"/>
                </a:schemeClr>
              </a:solidFill>
              <a:latin typeface="Arial" pitchFamily="34" charset="0"/>
              <a:cs typeface="Arial" pitchFamily="34" charset="0"/>
            </a:endParaRPr>
          </a:p>
        </p:txBody>
      </p:sp>
      <p:sp>
        <p:nvSpPr>
          <p:cNvPr id="5" name="4 CuadroTexto"/>
          <p:cNvSpPr txBox="1"/>
          <p:nvPr/>
        </p:nvSpPr>
        <p:spPr>
          <a:xfrm>
            <a:off x="1005996" y="5157192"/>
            <a:ext cx="7069484" cy="923330"/>
          </a:xfrm>
          <a:prstGeom prst="rect">
            <a:avLst/>
          </a:prstGeom>
          <a:noFill/>
          <a:ln>
            <a:solidFill>
              <a:schemeClr val="tx1"/>
            </a:solidFill>
          </a:ln>
        </p:spPr>
        <p:txBody>
          <a:bodyPr wrap="square" rtlCol="0">
            <a:spAutoFit/>
          </a:bodyPr>
          <a:lstStyle/>
          <a:p>
            <a:pPr lvl="0"/>
            <a:r>
              <a:rPr lang="es-ES" dirty="0"/>
              <a:t>Soy María, enfermera de la planta 4ª de </a:t>
            </a:r>
            <a:r>
              <a:rPr lang="es-ES" dirty="0" err="1"/>
              <a:t>M.Interna</a:t>
            </a:r>
            <a:r>
              <a:rPr lang="es-ES" dirty="0"/>
              <a:t>. Le informo del paciente Pedro García, de 70 años, presenta un deterioro de su estado clínico, está desorientado y disminución del nivel de conciencia. </a:t>
            </a:r>
          </a:p>
        </p:txBody>
      </p:sp>
      <p:sp>
        <p:nvSpPr>
          <p:cNvPr id="6" name="5 CuadroTexto"/>
          <p:cNvSpPr txBox="1"/>
          <p:nvPr/>
        </p:nvSpPr>
        <p:spPr>
          <a:xfrm>
            <a:off x="1005996" y="1768271"/>
            <a:ext cx="7060339" cy="1200329"/>
          </a:xfrm>
          <a:prstGeom prst="rect">
            <a:avLst/>
          </a:prstGeom>
          <a:noFill/>
          <a:ln>
            <a:solidFill>
              <a:schemeClr val="tx1"/>
            </a:solidFill>
          </a:ln>
        </p:spPr>
        <p:txBody>
          <a:bodyPr wrap="square" rtlCol="0">
            <a:spAutoFit/>
          </a:bodyPr>
          <a:lstStyle/>
          <a:p>
            <a:pPr lvl="0"/>
            <a:r>
              <a:rPr lang="es-ES" dirty="0"/>
              <a:t>El paciente ingreso ayer tras ser intervenido de una HSA postraumática, destaca entre sus antecedentes personales ser HTA y no tener alergias medicamentosas. En tratamiento con </a:t>
            </a:r>
            <a:r>
              <a:rPr lang="es-ES" dirty="0" err="1"/>
              <a:t>Enalapril</a:t>
            </a:r>
            <a:r>
              <a:rPr lang="es-ES" dirty="0"/>
              <a:t> 5mg / 24h</a:t>
            </a:r>
            <a:r>
              <a:rPr lang="es-ES" dirty="0" smtClean="0"/>
              <a:t>.</a:t>
            </a:r>
            <a:endParaRPr lang="es-ES" dirty="0"/>
          </a:p>
        </p:txBody>
      </p:sp>
      <p:sp>
        <p:nvSpPr>
          <p:cNvPr id="8" name="7 CuadroTexto"/>
          <p:cNvSpPr txBox="1"/>
          <p:nvPr/>
        </p:nvSpPr>
        <p:spPr>
          <a:xfrm>
            <a:off x="993313" y="4221088"/>
            <a:ext cx="7073022" cy="646331"/>
          </a:xfrm>
          <a:prstGeom prst="rect">
            <a:avLst/>
          </a:prstGeom>
          <a:noFill/>
          <a:ln>
            <a:solidFill>
              <a:schemeClr val="tx1"/>
            </a:solidFill>
          </a:ln>
        </p:spPr>
        <p:txBody>
          <a:bodyPr wrap="square" rtlCol="0">
            <a:spAutoFit/>
          </a:bodyPr>
          <a:lstStyle/>
          <a:p>
            <a:pPr lvl="0"/>
            <a:r>
              <a:rPr lang="es-ES" dirty="0"/>
              <a:t>Presenta una TA de 100/60, FC 100 </a:t>
            </a:r>
            <a:r>
              <a:rPr lang="es-ES" dirty="0" err="1"/>
              <a:t>lpm</a:t>
            </a:r>
            <a:r>
              <a:rPr lang="es-ES" dirty="0"/>
              <a:t> y SaO2 de 90% sin aporte de oxígeno. Un descenso del Glasgow de 15 a 10</a:t>
            </a:r>
            <a:r>
              <a:rPr lang="es-ES" dirty="0" smtClean="0"/>
              <a:t>.</a:t>
            </a:r>
            <a:endParaRPr lang="es-ES" dirty="0"/>
          </a:p>
        </p:txBody>
      </p:sp>
      <p:sp>
        <p:nvSpPr>
          <p:cNvPr id="9" name="8 CuadroTexto"/>
          <p:cNvSpPr txBox="1"/>
          <p:nvPr/>
        </p:nvSpPr>
        <p:spPr>
          <a:xfrm>
            <a:off x="1000675" y="3116705"/>
            <a:ext cx="7065660" cy="923330"/>
          </a:xfrm>
          <a:prstGeom prst="rect">
            <a:avLst/>
          </a:prstGeom>
          <a:noFill/>
          <a:ln>
            <a:solidFill>
              <a:schemeClr val="tx1"/>
            </a:solidFill>
          </a:ln>
        </p:spPr>
        <p:txBody>
          <a:bodyPr wrap="square" rtlCol="0">
            <a:spAutoFit/>
          </a:bodyPr>
          <a:lstStyle/>
          <a:p>
            <a:pPr lvl="0"/>
            <a:r>
              <a:rPr lang="es-ES" dirty="0"/>
              <a:t>Creo que por su rápido deterioro puede que esté sufriendo un nuevo </a:t>
            </a:r>
            <a:r>
              <a:rPr lang="es-ES" dirty="0" err="1"/>
              <a:t>resangrado</a:t>
            </a:r>
            <a:r>
              <a:rPr lang="es-ES" dirty="0"/>
              <a:t>. (Otra opción de respuesta: “no sé lo que tiene pero me preocupa”). Sugiero…qué piensa si…qué puedo hacer</a:t>
            </a:r>
            <a:r>
              <a:rPr lang="es-ES" dirty="0" smtClean="0"/>
              <a:t>…</a:t>
            </a:r>
            <a:endParaRPr lang="es-ES" dirty="0"/>
          </a:p>
        </p:txBody>
      </p:sp>
      <p:sp>
        <p:nvSpPr>
          <p:cNvPr id="10" name="9 CuadroTexto"/>
          <p:cNvSpPr txBox="1"/>
          <p:nvPr/>
        </p:nvSpPr>
        <p:spPr>
          <a:xfrm>
            <a:off x="6228184" y="4313420"/>
            <a:ext cx="2484276" cy="461665"/>
          </a:xfrm>
          <a:prstGeom prst="rect">
            <a:avLst/>
          </a:prstGeom>
          <a:solidFill>
            <a:schemeClr val="bg1"/>
          </a:solidFill>
        </p:spPr>
        <p:txBody>
          <a:bodyPr wrap="square" rtlCol="0">
            <a:spAutoFit/>
          </a:bodyPr>
          <a:lstStyle/>
          <a:p>
            <a:r>
              <a:rPr lang="es-ES" sz="2400" b="1" dirty="0" smtClean="0">
                <a:solidFill>
                  <a:srgbClr val="FF0000"/>
                </a:solidFill>
                <a:latin typeface="Arial" pitchFamily="34" charset="0"/>
                <a:cs typeface="Arial" pitchFamily="34" charset="0"/>
              </a:rPr>
              <a:t>ASSESSMENT</a:t>
            </a:r>
            <a:endParaRPr lang="es-ES" sz="2400" b="1" dirty="0">
              <a:solidFill>
                <a:srgbClr val="FF0000"/>
              </a:solidFill>
              <a:latin typeface="Arial" pitchFamily="34" charset="0"/>
              <a:cs typeface="Arial" pitchFamily="34" charset="0"/>
            </a:endParaRPr>
          </a:p>
        </p:txBody>
      </p:sp>
      <p:sp>
        <p:nvSpPr>
          <p:cNvPr id="11" name="10 CuadroTexto"/>
          <p:cNvSpPr txBox="1"/>
          <p:nvPr/>
        </p:nvSpPr>
        <p:spPr>
          <a:xfrm>
            <a:off x="5768777" y="3284984"/>
            <a:ext cx="2952328" cy="461665"/>
          </a:xfrm>
          <a:prstGeom prst="rect">
            <a:avLst/>
          </a:prstGeom>
          <a:solidFill>
            <a:schemeClr val="bg1"/>
          </a:solidFill>
        </p:spPr>
        <p:txBody>
          <a:bodyPr wrap="square" rtlCol="0">
            <a:spAutoFit/>
          </a:bodyPr>
          <a:lstStyle/>
          <a:p>
            <a:r>
              <a:rPr lang="es-ES" sz="2400" b="1" dirty="0" smtClean="0">
                <a:solidFill>
                  <a:srgbClr val="FF0000"/>
                </a:solidFill>
                <a:latin typeface="Arial" pitchFamily="34" charset="0"/>
                <a:cs typeface="Arial" pitchFamily="34" charset="0"/>
              </a:rPr>
              <a:t>RECOMENDACIÓN</a:t>
            </a:r>
            <a:endParaRPr lang="es-ES" sz="2400" b="1" dirty="0">
              <a:solidFill>
                <a:srgbClr val="FF0000"/>
              </a:solidFill>
              <a:latin typeface="Arial" pitchFamily="34" charset="0"/>
              <a:cs typeface="Arial" pitchFamily="34" charset="0"/>
            </a:endParaRPr>
          </a:p>
        </p:txBody>
      </p:sp>
      <p:sp>
        <p:nvSpPr>
          <p:cNvPr id="12" name="11 CuadroTexto"/>
          <p:cNvSpPr txBox="1"/>
          <p:nvPr/>
        </p:nvSpPr>
        <p:spPr>
          <a:xfrm>
            <a:off x="6192180" y="1988840"/>
            <a:ext cx="2520280" cy="461665"/>
          </a:xfrm>
          <a:prstGeom prst="rect">
            <a:avLst/>
          </a:prstGeom>
          <a:solidFill>
            <a:schemeClr val="bg1"/>
          </a:solidFill>
        </p:spPr>
        <p:txBody>
          <a:bodyPr wrap="square" rtlCol="0">
            <a:spAutoFit/>
          </a:bodyPr>
          <a:lstStyle/>
          <a:p>
            <a:r>
              <a:rPr lang="es-ES" sz="2400" b="1" dirty="0" smtClean="0">
                <a:solidFill>
                  <a:srgbClr val="FF0000"/>
                </a:solidFill>
                <a:latin typeface="Arial" pitchFamily="34" charset="0"/>
                <a:cs typeface="Arial" pitchFamily="34" charset="0"/>
              </a:rPr>
              <a:t>BACKGROUND</a:t>
            </a:r>
            <a:endParaRPr lang="es-ES" sz="2400" b="1" dirty="0">
              <a:solidFill>
                <a:srgbClr val="FF0000"/>
              </a:solidFill>
              <a:latin typeface="Arial" pitchFamily="34" charset="0"/>
              <a:cs typeface="Arial" pitchFamily="34" charset="0"/>
            </a:endParaRPr>
          </a:p>
        </p:txBody>
      </p:sp>
      <p:sp>
        <p:nvSpPr>
          <p:cNvPr id="13" name="12 CuadroTexto"/>
          <p:cNvSpPr txBox="1"/>
          <p:nvPr/>
        </p:nvSpPr>
        <p:spPr>
          <a:xfrm>
            <a:off x="6648038" y="5388024"/>
            <a:ext cx="2016224" cy="461665"/>
          </a:xfrm>
          <a:prstGeom prst="rect">
            <a:avLst/>
          </a:prstGeom>
          <a:solidFill>
            <a:schemeClr val="bg1"/>
          </a:solidFill>
        </p:spPr>
        <p:txBody>
          <a:bodyPr wrap="square" rtlCol="0">
            <a:spAutoFit/>
          </a:bodyPr>
          <a:lstStyle/>
          <a:p>
            <a:r>
              <a:rPr lang="es-ES" sz="2400" b="1" dirty="0" smtClean="0">
                <a:solidFill>
                  <a:srgbClr val="FF0000"/>
                </a:solidFill>
                <a:latin typeface="Arial" pitchFamily="34" charset="0"/>
                <a:cs typeface="Arial" pitchFamily="34" charset="0"/>
              </a:rPr>
              <a:t>SITUACIÓN</a:t>
            </a:r>
            <a:endParaRPr lang="es-E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15181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ES" sz="3200" dirty="0" smtClean="0">
                <a:latin typeface="Arial" pitchFamily="34" charset="0"/>
                <a:cs typeface="Arial" pitchFamily="34" charset="0"/>
              </a:rPr>
              <a:t>Respecto al «Derecho de información», deben de ser informados: </a:t>
            </a:r>
            <a:endParaRPr lang="es-ES" sz="3200" dirty="0">
              <a:latin typeface="Arial" pitchFamily="34" charset="0"/>
              <a:cs typeface="Arial" pitchFamily="34" charset="0"/>
            </a:endParaRPr>
          </a:p>
        </p:txBody>
      </p:sp>
      <p:sp>
        <p:nvSpPr>
          <p:cNvPr id="3" name="2 Marcador de contenido"/>
          <p:cNvSpPr>
            <a:spLocks noGrp="1"/>
          </p:cNvSpPr>
          <p:nvPr>
            <p:ph idx="1"/>
          </p:nvPr>
        </p:nvSpPr>
        <p:spPr>
          <a:xfrm>
            <a:off x="1187624" y="2119257"/>
            <a:ext cx="6768752" cy="3603812"/>
          </a:xfrm>
        </p:spPr>
        <p:txBody>
          <a:bodyPr>
            <a:normAutofit lnSpcReduction="10000"/>
          </a:bodyPr>
          <a:lstStyle/>
          <a:p>
            <a:pPr marL="457200" indent="-457200">
              <a:buClr>
                <a:schemeClr val="tx2">
                  <a:lumMod val="75000"/>
                </a:schemeClr>
              </a:buClr>
              <a:buFont typeface="+mj-lt"/>
              <a:buAutoNum type="alphaLcParenR"/>
            </a:pPr>
            <a:r>
              <a:rPr lang="es-ES" dirty="0" smtClean="0"/>
              <a:t>Al paciente.</a:t>
            </a:r>
          </a:p>
          <a:p>
            <a:pPr marL="457200" lvl="0" indent="-457200">
              <a:buClr>
                <a:schemeClr val="tx2">
                  <a:lumMod val="75000"/>
                </a:schemeClr>
              </a:buClr>
              <a:buFont typeface="+mj-lt"/>
              <a:buAutoNum type="alphaLcParenR"/>
            </a:pPr>
            <a:r>
              <a:rPr lang="es-ES" dirty="0" smtClean="0"/>
              <a:t>A la persona autorizada por el paciente </a:t>
            </a:r>
            <a:r>
              <a:rPr lang="es-ES" dirty="0"/>
              <a:t>(autorización expresa o tácita, aunque preferiblemente por escrito).</a:t>
            </a:r>
          </a:p>
          <a:p>
            <a:pPr marL="457200" indent="-457200">
              <a:buClr>
                <a:schemeClr val="tx2">
                  <a:lumMod val="75000"/>
                </a:schemeClr>
              </a:buClr>
              <a:buFont typeface="+mj-lt"/>
              <a:buAutoNum type="alphaLcParenR"/>
            </a:pPr>
            <a:r>
              <a:rPr lang="es-ES" dirty="0" smtClean="0"/>
              <a:t>Al paciente y a su representante (padres o tutor) en caso de incapacitados o menores de 16 años </a:t>
            </a:r>
            <a:r>
              <a:rPr lang="es-ES" dirty="0"/>
              <a:t>que no tengan la capacidad intelectual o emocional suficiente para comprender el alcance de la intervención. </a:t>
            </a:r>
            <a:endParaRPr lang="es-ES" dirty="0" smtClean="0"/>
          </a:p>
          <a:p>
            <a:pPr marL="457200" indent="-457200">
              <a:buClr>
                <a:schemeClr val="tx2">
                  <a:lumMod val="75000"/>
                </a:schemeClr>
              </a:buClr>
              <a:buFont typeface="+mj-lt"/>
              <a:buAutoNum type="alphaLcParenR"/>
            </a:pPr>
            <a:r>
              <a:rPr lang="es-ES" dirty="0" smtClean="0"/>
              <a:t>Todas las opciones son correctas. </a:t>
            </a:r>
            <a:endParaRPr lang="es-ES" dirty="0"/>
          </a:p>
        </p:txBody>
      </p:sp>
      <p:sp>
        <p:nvSpPr>
          <p:cNvPr id="4" name="3 Elipse"/>
          <p:cNvSpPr/>
          <p:nvPr/>
        </p:nvSpPr>
        <p:spPr>
          <a:xfrm>
            <a:off x="1127036" y="5304873"/>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2670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600" dirty="0" smtClean="0">
                <a:solidFill>
                  <a:schemeClr val="tx2">
                    <a:lumMod val="75000"/>
                  </a:schemeClr>
                </a:solidFill>
                <a:latin typeface="Arial" pitchFamily="34" charset="0"/>
                <a:cs typeface="Arial" pitchFamily="34" charset="0"/>
              </a:rPr>
              <a:t>Respecto al derecho de información:</a:t>
            </a:r>
            <a:endParaRPr lang="es-ES" sz="36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187624" y="2119257"/>
            <a:ext cx="6768752" cy="3603812"/>
          </a:xfrm>
        </p:spPr>
        <p:txBody>
          <a:bodyPr>
            <a:normAutofit fontScale="85000" lnSpcReduction="10000"/>
          </a:bodyPr>
          <a:lstStyle/>
          <a:p>
            <a:pPr marL="457200" lvl="0" indent="-457200">
              <a:buClr>
                <a:schemeClr val="tx2">
                  <a:lumMod val="75000"/>
                </a:schemeClr>
              </a:buClr>
              <a:buFont typeface="+mj-lt"/>
              <a:buAutoNum type="alphaLcParenR"/>
            </a:pPr>
            <a:r>
              <a:rPr lang="es-ES" dirty="0">
                <a:solidFill>
                  <a:schemeClr val="tx2">
                    <a:lumMod val="75000"/>
                  </a:schemeClr>
                </a:solidFill>
              </a:rPr>
              <a:t>Deberá informar al paciente el médico responsable del paciente, que garantizará </a:t>
            </a:r>
            <a:r>
              <a:rPr lang="es-ES" dirty="0" err="1">
                <a:solidFill>
                  <a:schemeClr val="tx2">
                    <a:lumMod val="75000"/>
                  </a:schemeClr>
                </a:solidFill>
              </a:rPr>
              <a:t>qu</a:t>
            </a:r>
            <a:r>
              <a:rPr lang="es-ES" dirty="0">
                <a:solidFill>
                  <a:schemeClr val="tx2">
                    <a:lumMod val="75000"/>
                  </a:schemeClr>
                </a:solidFill>
              </a:rPr>
              <a:t> se da la información. </a:t>
            </a:r>
          </a:p>
          <a:p>
            <a:pPr marL="457200" lvl="0" indent="-457200">
              <a:buClr>
                <a:schemeClr val="tx2">
                  <a:lumMod val="75000"/>
                </a:schemeClr>
              </a:buClr>
              <a:buFont typeface="+mj-lt"/>
              <a:buAutoNum type="alphaLcParenR"/>
            </a:pPr>
            <a:r>
              <a:rPr lang="es-ES" dirty="0">
                <a:solidFill>
                  <a:schemeClr val="tx2">
                    <a:lumMod val="75000"/>
                  </a:schemeClr>
                </a:solidFill>
              </a:rPr>
              <a:t>Deberán informar todos los profesionales que atiendan al paciente durante el proceso asistencial o le apliquen una técnica o un procedimiento concreto.</a:t>
            </a:r>
          </a:p>
          <a:p>
            <a:pPr marL="457200" lvl="0" indent="-457200">
              <a:buClr>
                <a:schemeClr val="tx2">
                  <a:lumMod val="75000"/>
                </a:schemeClr>
              </a:buClr>
              <a:buFont typeface="+mj-lt"/>
              <a:buAutoNum type="alphaLcParenR"/>
            </a:pPr>
            <a:r>
              <a:rPr lang="es-ES" dirty="0">
                <a:solidFill>
                  <a:schemeClr val="tx2">
                    <a:lumMod val="75000"/>
                  </a:schemeClr>
                </a:solidFill>
              </a:rPr>
              <a:t>Se deberá informar al paciente y a su representante (padres o tutor legal) en el caso de incapacitados (legalmente o de hecho) y de menores hasta 18 años que no tengan la capacidad intelectual o emocional suficiente intelectual o emocional suficiente para comprender el alcance de la intervención.</a:t>
            </a:r>
          </a:p>
          <a:p>
            <a:pPr marL="457200" lvl="0" indent="-457200">
              <a:buClr>
                <a:schemeClr val="tx2">
                  <a:lumMod val="75000"/>
                </a:schemeClr>
              </a:buClr>
              <a:buFont typeface="+mj-lt"/>
              <a:buAutoNum type="alphaLcParenR"/>
            </a:pPr>
            <a:r>
              <a:rPr lang="es-ES" dirty="0">
                <a:solidFill>
                  <a:schemeClr val="tx2">
                    <a:lumMod val="75000"/>
                  </a:schemeClr>
                </a:solidFill>
              </a:rPr>
              <a:t>La a) y b) son correctas. </a:t>
            </a:r>
          </a:p>
          <a:p>
            <a:endParaRPr lang="es-ES" dirty="0"/>
          </a:p>
        </p:txBody>
      </p:sp>
      <p:sp>
        <p:nvSpPr>
          <p:cNvPr id="4" name="3 Elipse"/>
          <p:cNvSpPr/>
          <p:nvPr/>
        </p:nvSpPr>
        <p:spPr>
          <a:xfrm>
            <a:off x="1127036" y="5304873"/>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1168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85651036"/>
              </p:ext>
            </p:extLst>
          </p:nvPr>
        </p:nvGraphicFramePr>
        <p:xfrm>
          <a:off x="899592" y="1484783"/>
          <a:ext cx="7416824" cy="4194115"/>
        </p:xfrm>
        <a:graphic>
          <a:graphicData uri="http://schemas.openxmlformats.org/drawingml/2006/table">
            <a:tbl>
              <a:tblPr firstRow="1" firstCol="1" bandRow="1"/>
              <a:tblGrid>
                <a:gridCol w="7416824"/>
              </a:tblGrid>
              <a:tr h="196209">
                <a:tc>
                  <a:txBody>
                    <a:bodyPr/>
                    <a:lstStyle/>
                    <a:p>
                      <a:pPr algn="ctr">
                        <a:lnSpc>
                          <a:spcPct val="115000"/>
                        </a:lnSpc>
                        <a:spcAft>
                          <a:spcPts val="0"/>
                        </a:spcAft>
                      </a:pPr>
                      <a:r>
                        <a:rPr lang="es-ES" sz="1400" b="1">
                          <a:effectLst/>
                          <a:latin typeface="Times New Roman"/>
                          <a:ea typeface="Calibri"/>
                          <a:cs typeface="Times New Roman"/>
                        </a:rPr>
                        <a:t>DERECHO A LA INFORMACIÓN</a:t>
                      </a:r>
                      <a:endParaRPr lang="es-ES" sz="1400">
                        <a:effectLst/>
                        <a:latin typeface="Calibri"/>
                        <a:ea typeface="Calibri"/>
                        <a:cs typeface="Times New Roman"/>
                      </a:endParaRPr>
                    </a:p>
                  </a:txBody>
                  <a:tcPr marL="47963" marR="4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09">
                <a:tc>
                  <a:txBody>
                    <a:bodyPr/>
                    <a:lstStyle/>
                    <a:p>
                      <a:pPr algn="just">
                        <a:lnSpc>
                          <a:spcPct val="115000"/>
                        </a:lnSpc>
                        <a:spcAft>
                          <a:spcPts val="0"/>
                        </a:spcAft>
                      </a:pPr>
                      <a:r>
                        <a:rPr lang="es-ES" sz="1400" b="1">
                          <a:effectLst/>
                          <a:latin typeface="Times New Roman"/>
                          <a:ea typeface="Calibri"/>
                          <a:cs typeface="Times New Roman"/>
                        </a:rPr>
                        <a:t>A quién informar</a:t>
                      </a:r>
                      <a:endParaRPr lang="es-ES" sz="1400">
                        <a:effectLst/>
                        <a:latin typeface="Calibri"/>
                        <a:ea typeface="Calibri"/>
                        <a:cs typeface="Times New Roman"/>
                      </a:endParaRPr>
                    </a:p>
                  </a:txBody>
                  <a:tcPr marL="47963" marR="4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305349">
                <a:tc>
                  <a:txBody>
                    <a:bodyPr/>
                    <a:lstStyle/>
                    <a:p>
                      <a:pPr marL="342900" lvl="0" indent="-342900" algn="just">
                        <a:lnSpc>
                          <a:spcPct val="115000"/>
                        </a:lnSpc>
                        <a:spcAft>
                          <a:spcPts val="0"/>
                        </a:spcAft>
                        <a:buFont typeface="+mj-lt"/>
                        <a:buAutoNum type="arabicPeriod"/>
                      </a:pPr>
                      <a:r>
                        <a:rPr lang="es-ES" sz="1400" b="1">
                          <a:effectLst/>
                          <a:latin typeface="Times New Roman"/>
                          <a:ea typeface="Calibri"/>
                          <a:cs typeface="Times New Roman"/>
                        </a:rPr>
                        <a:t>AL PACIENTE</a:t>
                      </a:r>
                      <a:r>
                        <a:rPr lang="es-ES" sz="1400">
                          <a:effectLst/>
                          <a:latin typeface="Times New Roman"/>
                          <a:ea typeface="Calibri"/>
                          <a:cs typeface="Times New Roman"/>
                        </a:rPr>
                        <a:t>, por ser la persona a la que se refieren los datos personales y de salud, aun en el caso de que se trate de menores de edad o incapacitados, a quienes se dará la información de modo adecuado a sus posibilidades de comprensión, adaptada a la edad y capacidad de la persona.</a:t>
                      </a:r>
                      <a:endParaRPr lang="es-ES" sz="1400">
                        <a:effectLst/>
                        <a:latin typeface="Calibri"/>
                        <a:ea typeface="Calibri"/>
                        <a:cs typeface="Times New Roman"/>
                      </a:endParaRPr>
                    </a:p>
                    <a:p>
                      <a:pPr marL="342900" lvl="0" indent="-342900" algn="just">
                        <a:lnSpc>
                          <a:spcPct val="115000"/>
                        </a:lnSpc>
                        <a:spcAft>
                          <a:spcPts val="0"/>
                        </a:spcAft>
                        <a:buFont typeface="+mj-lt"/>
                        <a:buAutoNum type="arabicPeriod"/>
                      </a:pPr>
                      <a:r>
                        <a:rPr lang="es-ES" sz="1400" b="1">
                          <a:effectLst/>
                          <a:latin typeface="Times New Roman"/>
                          <a:ea typeface="Calibri"/>
                          <a:cs typeface="Times New Roman"/>
                        </a:rPr>
                        <a:t>A LA PERSONA AUTORIZADA POR EL PACIENTE</a:t>
                      </a:r>
                      <a:r>
                        <a:rPr lang="es-ES" sz="1400">
                          <a:effectLst/>
                          <a:latin typeface="Times New Roman"/>
                          <a:ea typeface="Calibri"/>
                          <a:cs typeface="Times New Roman"/>
                        </a:rPr>
                        <a:t>, siempre que dicha autorización sea fehaciente (autorización expresa o tácita, aunque preferiblemente por escrito).</a:t>
                      </a:r>
                      <a:endParaRPr lang="es-ES" sz="1400">
                        <a:effectLst/>
                        <a:latin typeface="Calibri"/>
                        <a:ea typeface="Calibri"/>
                        <a:cs typeface="Times New Roman"/>
                      </a:endParaRPr>
                    </a:p>
                    <a:p>
                      <a:pPr marL="342900" lvl="0" indent="-342900" algn="just">
                        <a:lnSpc>
                          <a:spcPct val="115000"/>
                        </a:lnSpc>
                        <a:spcAft>
                          <a:spcPts val="0"/>
                        </a:spcAft>
                        <a:buFont typeface="+mj-lt"/>
                        <a:buAutoNum type="arabicPeriod"/>
                      </a:pPr>
                      <a:r>
                        <a:rPr lang="es-ES" sz="1400" b="1">
                          <a:effectLst/>
                          <a:latin typeface="Times New Roman"/>
                          <a:ea typeface="Calibri"/>
                          <a:cs typeface="Times New Roman"/>
                        </a:rPr>
                        <a:t>AL PACIENTE Y A SU REPRESENTANTE</a:t>
                      </a:r>
                      <a:r>
                        <a:rPr lang="es-ES" sz="1400">
                          <a:effectLst/>
                          <a:latin typeface="Times New Roman"/>
                          <a:ea typeface="Calibri"/>
                          <a:cs typeface="Times New Roman"/>
                        </a:rPr>
                        <a:t> (padres o tutor legal) en el caso de incapacitados (legalmente o de hecho) y de menores hasta 16 años que no tengan la capacidad intelectual o emocional suficiente para comprender el alcance de la intervención. </a:t>
                      </a:r>
                      <a:endParaRPr lang="es-ES" sz="1400">
                        <a:effectLst/>
                        <a:latin typeface="Calibri"/>
                        <a:ea typeface="Calibri"/>
                        <a:cs typeface="Times New Roman"/>
                      </a:endParaRPr>
                    </a:p>
                  </a:txBody>
                  <a:tcPr marL="47963" marR="4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09">
                <a:tc>
                  <a:txBody>
                    <a:bodyPr/>
                    <a:lstStyle/>
                    <a:p>
                      <a:pPr algn="just">
                        <a:lnSpc>
                          <a:spcPct val="115000"/>
                        </a:lnSpc>
                        <a:spcAft>
                          <a:spcPts val="0"/>
                        </a:spcAft>
                      </a:pPr>
                      <a:r>
                        <a:rPr lang="es-ES" sz="1400" b="1">
                          <a:effectLst/>
                          <a:latin typeface="Times New Roman"/>
                          <a:ea typeface="Calibri"/>
                          <a:cs typeface="Times New Roman"/>
                        </a:rPr>
                        <a:t>Quién debe informar</a:t>
                      </a:r>
                      <a:endParaRPr lang="es-ES" sz="1400">
                        <a:effectLst/>
                        <a:latin typeface="Calibri"/>
                        <a:ea typeface="Calibri"/>
                        <a:cs typeface="Times New Roman"/>
                      </a:endParaRPr>
                    </a:p>
                  </a:txBody>
                  <a:tcPr marL="47963" marR="4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52674">
                <a:tc>
                  <a:txBody>
                    <a:bodyPr/>
                    <a:lstStyle/>
                    <a:p>
                      <a:pPr marL="342900" lvl="0" indent="-342900" algn="just">
                        <a:lnSpc>
                          <a:spcPct val="115000"/>
                        </a:lnSpc>
                        <a:spcAft>
                          <a:spcPts val="0"/>
                        </a:spcAft>
                        <a:buFont typeface="+mj-lt"/>
                        <a:buAutoNum type="arabicPeriod"/>
                      </a:pPr>
                      <a:r>
                        <a:rPr lang="es-ES" sz="1400" b="1" dirty="0">
                          <a:effectLst/>
                          <a:latin typeface="Times New Roman"/>
                          <a:ea typeface="Calibri"/>
                          <a:cs typeface="Times New Roman"/>
                        </a:rPr>
                        <a:t>El MÉDICO RESPONSABLE DEL PACIENTE</a:t>
                      </a:r>
                      <a:r>
                        <a:rPr lang="es-ES" sz="1400" dirty="0">
                          <a:effectLst/>
                          <a:latin typeface="Times New Roman"/>
                          <a:ea typeface="Calibri"/>
                          <a:cs typeface="Times New Roman"/>
                        </a:rPr>
                        <a:t>, que garantizará que se da la información.</a:t>
                      </a:r>
                      <a:endParaRPr lang="es-ES" sz="1400" dirty="0">
                        <a:effectLst/>
                        <a:latin typeface="Calibri"/>
                        <a:ea typeface="Calibri"/>
                        <a:cs typeface="Times New Roman"/>
                      </a:endParaRPr>
                    </a:p>
                    <a:p>
                      <a:pPr marL="342900" lvl="0" indent="-342900" algn="just">
                        <a:lnSpc>
                          <a:spcPct val="115000"/>
                        </a:lnSpc>
                        <a:spcAft>
                          <a:spcPts val="0"/>
                        </a:spcAft>
                        <a:buFont typeface="+mj-lt"/>
                        <a:buAutoNum type="arabicPeriod"/>
                      </a:pPr>
                      <a:r>
                        <a:rPr lang="es-ES" sz="1400" b="1" dirty="0">
                          <a:effectLst/>
                          <a:latin typeface="Times New Roman"/>
                          <a:ea typeface="Calibri"/>
                          <a:cs typeface="Times New Roman"/>
                        </a:rPr>
                        <a:t>TODOS LOS PROFESIONALES QUE ATIENDAN AL PACIENTE DURANTE EL PROCESO ASISTENCIAL O LE APLIQUEN UNA TÉCNICA O UN PROCEDIMIENTO CONCRETO</a:t>
                      </a:r>
                      <a:r>
                        <a:rPr lang="es-ES" sz="1400" dirty="0">
                          <a:effectLst/>
                          <a:latin typeface="Times New Roman"/>
                          <a:ea typeface="Calibri"/>
                          <a:cs typeface="Times New Roman"/>
                        </a:rPr>
                        <a:t>.</a:t>
                      </a:r>
                      <a:endParaRPr lang="es-ES" sz="1400" dirty="0">
                        <a:effectLst/>
                        <a:latin typeface="Calibri"/>
                        <a:ea typeface="Calibri"/>
                        <a:cs typeface="Times New Roman"/>
                      </a:endParaRPr>
                    </a:p>
                  </a:txBody>
                  <a:tcPr marL="47963" marR="4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8213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836712"/>
            <a:ext cx="6965245" cy="1202485"/>
          </a:xfrm>
        </p:spPr>
        <p:txBody>
          <a:bodyPr>
            <a:normAutofit fontScale="90000"/>
          </a:bodyPr>
          <a:lstStyle/>
          <a:p>
            <a:pPr algn="just"/>
            <a:r>
              <a:rPr lang="es-ES" sz="2400" dirty="0" smtClean="0">
                <a:latin typeface="Arial" pitchFamily="34" charset="0"/>
                <a:cs typeface="Arial" pitchFamily="34" charset="0"/>
              </a:rPr>
              <a:t>La información profesional-paciente </a:t>
            </a:r>
            <a:r>
              <a:rPr lang="es-ES" sz="2400" dirty="0">
                <a:latin typeface="Arial" pitchFamily="34" charset="0"/>
                <a:cs typeface="Arial" pitchFamily="34" charset="0"/>
              </a:rPr>
              <a:t>será </a:t>
            </a:r>
            <a:r>
              <a:rPr lang="es-ES" sz="2400" dirty="0" smtClean="0">
                <a:latin typeface="Arial" pitchFamily="34" charset="0"/>
                <a:cs typeface="Arial" pitchFamily="34" charset="0"/>
              </a:rPr>
              <a:t>verbal, </a:t>
            </a:r>
            <a:r>
              <a:rPr lang="es-ES" sz="2400" dirty="0">
                <a:latin typeface="Arial" pitchFamily="34" charset="0"/>
                <a:cs typeface="Arial" pitchFamily="34" charset="0"/>
              </a:rPr>
              <a:t>dejando siempre constancia escrita en la historia clínica</a:t>
            </a:r>
            <a:r>
              <a:rPr lang="es-ES" sz="2400" dirty="0" smtClean="0">
                <a:latin typeface="Arial" pitchFamily="34" charset="0"/>
                <a:cs typeface="Arial" pitchFamily="34" charset="0"/>
              </a:rPr>
              <a:t>. ¿En qué situaciones se dará además por escrito?</a:t>
            </a:r>
            <a:endParaRPr lang="es-ES" sz="2400" dirty="0">
              <a:latin typeface="Arial" pitchFamily="34" charset="0"/>
              <a:cs typeface="Arial" pitchFamily="34" charset="0"/>
            </a:endParaRPr>
          </a:p>
        </p:txBody>
      </p:sp>
      <p:sp>
        <p:nvSpPr>
          <p:cNvPr id="3" name="2 Marcador de contenido"/>
          <p:cNvSpPr>
            <a:spLocks noGrp="1"/>
          </p:cNvSpPr>
          <p:nvPr>
            <p:ph idx="1"/>
          </p:nvPr>
        </p:nvSpPr>
        <p:spPr>
          <a:xfrm>
            <a:off x="1043608" y="2348880"/>
            <a:ext cx="6840760" cy="3603812"/>
          </a:xfrm>
        </p:spPr>
        <p:txBody>
          <a:bodyPr>
            <a:normAutofit fontScale="92500" lnSpcReduction="10000"/>
          </a:bodyPr>
          <a:lstStyle/>
          <a:p>
            <a:pPr marL="605790" indent="-514350">
              <a:buClr>
                <a:schemeClr val="tx2">
                  <a:lumMod val="75000"/>
                </a:schemeClr>
              </a:buClr>
              <a:buFont typeface="+mj-lt"/>
              <a:buAutoNum type="alphaLcParenR"/>
            </a:pPr>
            <a:r>
              <a:rPr lang="es-ES" sz="3000" dirty="0">
                <a:solidFill>
                  <a:schemeClr val="tx2">
                    <a:lumMod val="75000"/>
                  </a:schemeClr>
                </a:solidFill>
                <a:latin typeface="Arial" pitchFamily="34" charset="0"/>
                <a:cs typeface="Arial" pitchFamily="34" charset="0"/>
              </a:rPr>
              <a:t>Intervención quirúrgica.</a:t>
            </a:r>
          </a:p>
          <a:p>
            <a:pPr marL="605790" indent="-514350">
              <a:buClr>
                <a:schemeClr val="tx2">
                  <a:lumMod val="75000"/>
                </a:schemeClr>
              </a:buClr>
              <a:buFont typeface="+mj-lt"/>
              <a:buAutoNum type="alphaLcParenR"/>
            </a:pPr>
            <a:r>
              <a:rPr lang="es-ES" sz="3000" dirty="0">
                <a:solidFill>
                  <a:schemeClr val="tx2">
                    <a:lumMod val="75000"/>
                  </a:schemeClr>
                </a:solidFill>
                <a:latin typeface="Arial" pitchFamily="34" charset="0"/>
                <a:cs typeface="Arial" pitchFamily="34" charset="0"/>
              </a:rPr>
              <a:t>Procedimientos diagnósticos y terapéuticos invasivo.</a:t>
            </a:r>
          </a:p>
          <a:p>
            <a:pPr marL="605790" indent="-514350">
              <a:buClr>
                <a:schemeClr val="tx2">
                  <a:lumMod val="75000"/>
                </a:schemeClr>
              </a:buClr>
              <a:buFont typeface="+mj-lt"/>
              <a:buAutoNum type="alphaLcParenR"/>
            </a:pPr>
            <a:r>
              <a:rPr lang="es-ES" sz="3000" dirty="0">
                <a:solidFill>
                  <a:schemeClr val="tx2">
                    <a:lumMod val="75000"/>
                  </a:schemeClr>
                </a:solidFill>
                <a:latin typeface="Arial" pitchFamily="34" charset="0"/>
                <a:cs typeface="Arial" pitchFamily="34" charset="0"/>
              </a:rPr>
              <a:t>Procedimientos que impliquen riesgos e </a:t>
            </a:r>
            <a:r>
              <a:rPr lang="es-ES" sz="3000" dirty="0" smtClean="0">
                <a:solidFill>
                  <a:schemeClr val="tx2">
                    <a:lumMod val="75000"/>
                  </a:schemeClr>
                </a:solidFill>
                <a:latin typeface="Arial" pitchFamily="34" charset="0"/>
                <a:cs typeface="Arial" pitchFamily="34" charset="0"/>
              </a:rPr>
              <a:t>inconvenientes.</a:t>
            </a:r>
          </a:p>
          <a:p>
            <a:pPr marL="605790" indent="-514350">
              <a:buClr>
                <a:schemeClr val="tx2">
                  <a:lumMod val="75000"/>
                </a:schemeClr>
              </a:buClr>
              <a:buFont typeface="+mj-lt"/>
              <a:buAutoNum type="alphaLcParenR"/>
            </a:pPr>
            <a:r>
              <a:rPr lang="es-ES" sz="3000" dirty="0" smtClean="0">
                <a:solidFill>
                  <a:schemeClr val="tx2">
                    <a:lumMod val="75000"/>
                  </a:schemeClr>
                </a:solidFill>
                <a:latin typeface="Arial" pitchFamily="34" charset="0"/>
                <a:cs typeface="Arial" pitchFamily="34" charset="0"/>
              </a:rPr>
              <a:t>En todas las anteriores situaciones, deberá darse la información por escrito.</a:t>
            </a:r>
            <a:endParaRPr lang="es-ES" dirty="0">
              <a:solidFill>
                <a:schemeClr val="tx2">
                  <a:lumMod val="75000"/>
                </a:schemeClr>
              </a:solidFill>
              <a:latin typeface="Arial" pitchFamily="34" charset="0"/>
              <a:cs typeface="Arial" pitchFamily="34" charset="0"/>
            </a:endParaRPr>
          </a:p>
        </p:txBody>
      </p:sp>
      <p:sp>
        <p:nvSpPr>
          <p:cNvPr id="4" name="3 Elipse"/>
          <p:cNvSpPr/>
          <p:nvPr/>
        </p:nvSpPr>
        <p:spPr>
          <a:xfrm>
            <a:off x="1127036" y="4581128"/>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1648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200" dirty="0" smtClean="0">
                <a:solidFill>
                  <a:schemeClr val="tx2">
                    <a:lumMod val="75000"/>
                  </a:schemeClr>
                </a:solidFill>
                <a:latin typeface="Arial" pitchFamily="34" charset="0"/>
                <a:cs typeface="Arial" pitchFamily="34" charset="0"/>
              </a:rPr>
              <a:t>Todas son excepciones a la obligación de informar, excepto:</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259632" y="2420888"/>
            <a:ext cx="6196405" cy="3096344"/>
          </a:xfrm>
        </p:spPr>
        <p:txBody>
          <a:bodyPr/>
          <a:lstStyle/>
          <a:p>
            <a:pPr marL="457200" indent="-457200" algn="just">
              <a:buClr>
                <a:schemeClr val="tx2">
                  <a:lumMod val="75000"/>
                </a:schemeClr>
              </a:buClr>
              <a:buFont typeface="+mj-lt"/>
              <a:buAutoNum type="alphaLcParenR"/>
            </a:pPr>
            <a:r>
              <a:rPr lang="es-ES" dirty="0">
                <a:solidFill>
                  <a:schemeClr val="tx2">
                    <a:lumMod val="75000"/>
                  </a:schemeClr>
                </a:solidFill>
                <a:latin typeface="Arial" pitchFamily="34" charset="0"/>
                <a:cs typeface="Arial" pitchFamily="34" charset="0"/>
              </a:rPr>
              <a:t>Estado de necesidad terapéutica o privilegio </a:t>
            </a:r>
            <a:r>
              <a:rPr lang="es-ES" dirty="0" smtClean="0">
                <a:solidFill>
                  <a:schemeClr val="tx2">
                    <a:lumMod val="75000"/>
                  </a:schemeClr>
                </a:solidFill>
                <a:latin typeface="Arial" pitchFamily="34" charset="0"/>
                <a:cs typeface="Arial" pitchFamily="34" charset="0"/>
              </a:rPr>
              <a:t>terapéutico.</a:t>
            </a:r>
          </a:p>
          <a:p>
            <a:pPr marL="457200" indent="-457200" algn="just">
              <a:buClr>
                <a:schemeClr val="tx2">
                  <a:lumMod val="75000"/>
                </a:schemeClr>
              </a:buClr>
              <a:buFont typeface="+mj-lt"/>
              <a:buAutoNum type="alphaLcParenR"/>
            </a:pPr>
            <a:r>
              <a:rPr lang="es-ES" dirty="0">
                <a:solidFill>
                  <a:schemeClr val="tx2">
                    <a:lumMod val="75000"/>
                  </a:schemeClr>
                </a:solidFill>
                <a:latin typeface="Arial" pitchFamily="34" charset="0"/>
                <a:cs typeface="Arial" pitchFamily="34" charset="0"/>
              </a:rPr>
              <a:t>Urgencia </a:t>
            </a:r>
            <a:r>
              <a:rPr lang="es-ES" dirty="0" smtClean="0">
                <a:solidFill>
                  <a:schemeClr val="tx2">
                    <a:lumMod val="75000"/>
                  </a:schemeClr>
                </a:solidFill>
                <a:latin typeface="Arial" pitchFamily="34" charset="0"/>
                <a:cs typeface="Arial" pitchFamily="34" charset="0"/>
              </a:rPr>
              <a:t>vital.</a:t>
            </a:r>
          </a:p>
          <a:p>
            <a:pPr marL="457200" indent="-457200" algn="just">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Deseo expreso de la familia para evitar disgustar al paciente. </a:t>
            </a:r>
          </a:p>
          <a:p>
            <a:pPr marL="457200" indent="-457200" algn="just">
              <a:buClr>
                <a:schemeClr val="tx2">
                  <a:lumMod val="75000"/>
                </a:schemeClr>
              </a:buClr>
              <a:buFont typeface="+mj-lt"/>
              <a:buAutoNum type="alphaLcParenR"/>
            </a:pPr>
            <a:r>
              <a:rPr lang="es-ES" dirty="0">
                <a:solidFill>
                  <a:schemeClr val="tx2">
                    <a:lumMod val="75000"/>
                  </a:schemeClr>
                </a:solidFill>
                <a:latin typeface="Arial" pitchFamily="34" charset="0"/>
                <a:cs typeface="Arial" pitchFamily="34" charset="0"/>
              </a:rPr>
              <a:t>Renuncia del paciente a recibir </a:t>
            </a:r>
            <a:r>
              <a:rPr lang="es-ES" dirty="0" smtClean="0">
                <a:solidFill>
                  <a:schemeClr val="tx2">
                    <a:lumMod val="75000"/>
                  </a:schemeClr>
                </a:solidFill>
                <a:latin typeface="Arial" pitchFamily="34" charset="0"/>
                <a:cs typeface="Arial" pitchFamily="34" charset="0"/>
              </a:rPr>
              <a:t>información.</a:t>
            </a:r>
          </a:p>
        </p:txBody>
      </p:sp>
      <p:sp>
        <p:nvSpPr>
          <p:cNvPr id="4" name="3 Elipse"/>
          <p:cNvSpPr/>
          <p:nvPr/>
        </p:nvSpPr>
        <p:spPr>
          <a:xfrm>
            <a:off x="1191975" y="3717032"/>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3462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ES" dirty="0" smtClean="0">
                <a:solidFill>
                  <a:schemeClr val="tx2">
                    <a:lumMod val="75000"/>
                  </a:schemeClr>
                </a:solidFill>
                <a:latin typeface="Arial" pitchFamily="34" charset="0"/>
                <a:cs typeface="Arial" pitchFamily="34" charset="0"/>
              </a:rPr>
              <a:t>Respecto a la definición de Urgencias, señale lo correcto:</a:t>
            </a:r>
            <a:endParaRPr lang="es-ES"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115616" y="2276872"/>
            <a:ext cx="6696744" cy="3603812"/>
          </a:xfrm>
        </p:spPr>
        <p:txBody>
          <a:bodyPr>
            <a:normAutofit fontScale="92500" lnSpcReduction="20000"/>
          </a:bodyPr>
          <a:lstStyle/>
          <a:p>
            <a:pPr marL="457200" lvl="0" indent="-457200" algn="just">
              <a:buClr>
                <a:schemeClr val="tx2">
                  <a:lumMod val="75000"/>
                </a:schemeClr>
              </a:buClr>
              <a:buFont typeface="+mj-lt"/>
              <a:buAutoNum type="alphaLcParenR"/>
            </a:pPr>
            <a:r>
              <a:rPr lang="es-ES" dirty="0">
                <a:solidFill>
                  <a:schemeClr val="tx2">
                    <a:lumMod val="75000"/>
                  </a:schemeClr>
                </a:solidFill>
              </a:rPr>
              <a:t>Situaciones sin riesgo vital inmediato, pero que pueden llegar a presentarlo en un breve período de tiempo si no se diagnostican y se tratan de forma precoz.</a:t>
            </a:r>
          </a:p>
          <a:p>
            <a:pPr marL="457200" lvl="0" indent="-457200" algn="just">
              <a:buClr>
                <a:schemeClr val="tx2">
                  <a:lumMod val="75000"/>
                </a:schemeClr>
              </a:buClr>
              <a:buFont typeface="+mj-lt"/>
              <a:buAutoNum type="alphaLcParenR"/>
            </a:pPr>
            <a:r>
              <a:rPr lang="es-ES" dirty="0">
                <a:solidFill>
                  <a:schemeClr val="tx2">
                    <a:lumMod val="75000"/>
                  </a:schemeClr>
                </a:solidFill>
              </a:rPr>
              <a:t>Situaciones sin riesgo vital en las que es importante un diagnóstico precoz desde el punto de vista epidemiológico para evitar la diseminación de una enfermedad en una colectividad. </a:t>
            </a:r>
          </a:p>
          <a:p>
            <a:pPr marL="457200" lvl="0" indent="-457200" algn="just">
              <a:buClr>
                <a:schemeClr val="tx2">
                  <a:lumMod val="75000"/>
                </a:schemeClr>
              </a:buClr>
              <a:buFont typeface="+mj-lt"/>
              <a:buAutoNum type="alphaLcParenR"/>
            </a:pPr>
            <a:r>
              <a:rPr lang="es-ES" dirty="0">
                <a:solidFill>
                  <a:schemeClr val="tx2">
                    <a:lumMod val="75000"/>
                  </a:schemeClr>
                </a:solidFill>
              </a:rPr>
              <a:t>Situaciones en las que la asistencia médica se limita a solventar problemas sociales o deficiencias de los niveles asistenciales previos. </a:t>
            </a:r>
          </a:p>
          <a:p>
            <a:pPr marL="457200" indent="-457200" algn="just">
              <a:buClr>
                <a:schemeClr val="tx2">
                  <a:lumMod val="75000"/>
                </a:schemeClr>
              </a:buClr>
              <a:buFont typeface="+mj-lt"/>
              <a:buAutoNum type="alphaLcParenR"/>
            </a:pPr>
            <a:r>
              <a:rPr lang="es-ES" dirty="0" smtClean="0">
                <a:solidFill>
                  <a:schemeClr val="tx2">
                    <a:lumMod val="75000"/>
                  </a:schemeClr>
                </a:solidFill>
              </a:rPr>
              <a:t>Todas son correctas.</a:t>
            </a:r>
            <a:endParaRPr lang="es-ES" dirty="0">
              <a:solidFill>
                <a:schemeClr val="tx2">
                  <a:lumMod val="75000"/>
                </a:schemeClr>
              </a:solidFill>
            </a:endParaRPr>
          </a:p>
        </p:txBody>
      </p:sp>
      <p:sp>
        <p:nvSpPr>
          <p:cNvPr id="4" name="3 Elipse"/>
          <p:cNvSpPr/>
          <p:nvPr/>
        </p:nvSpPr>
        <p:spPr>
          <a:xfrm>
            <a:off x="1043608" y="5330141"/>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0146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88432" y="836712"/>
            <a:ext cx="7488832" cy="954107"/>
          </a:xfrm>
          <a:prstGeom prst="rect">
            <a:avLst/>
          </a:prstGeom>
          <a:noFill/>
        </p:spPr>
        <p:txBody>
          <a:bodyPr wrap="square" rtlCol="0">
            <a:spAutoFit/>
          </a:bodyPr>
          <a:lstStyle/>
          <a:p>
            <a:pPr algn="ctr"/>
            <a:r>
              <a:rPr lang="es-ES" sz="2800" b="1" u="sng" dirty="0" smtClean="0">
                <a:solidFill>
                  <a:schemeClr val="tx2">
                    <a:lumMod val="50000"/>
                  </a:schemeClr>
                </a:solidFill>
                <a:latin typeface="Arial" pitchFamily="34" charset="0"/>
                <a:cs typeface="Arial" pitchFamily="34" charset="0"/>
              </a:rPr>
              <a:t>EXCEPCIONES A LA OBLIGACIÓN DE INFORMAR</a:t>
            </a:r>
            <a:endParaRPr lang="es-ES" sz="2800" b="1" u="sng" dirty="0">
              <a:solidFill>
                <a:schemeClr val="tx2">
                  <a:lumMod val="50000"/>
                </a:schemeClr>
              </a:solidFill>
              <a:latin typeface="Arial" pitchFamily="34" charset="0"/>
              <a:cs typeface="Arial" pitchFamily="34" charset="0"/>
            </a:endParaRPr>
          </a:p>
        </p:txBody>
      </p:sp>
      <p:sp>
        <p:nvSpPr>
          <p:cNvPr id="5" name="4 CuadroTexto"/>
          <p:cNvSpPr txBox="1"/>
          <p:nvPr/>
        </p:nvSpPr>
        <p:spPr>
          <a:xfrm>
            <a:off x="1115616" y="2348880"/>
            <a:ext cx="6840760" cy="2862322"/>
          </a:xfrm>
          <a:prstGeom prst="rect">
            <a:avLst/>
          </a:prstGeom>
          <a:noFill/>
        </p:spPr>
        <p:txBody>
          <a:bodyPr wrap="square" rtlCol="0">
            <a:spAutoFit/>
          </a:bodyPr>
          <a:lstStyle/>
          <a:p>
            <a:pPr marL="457200" indent="-457200" algn="just">
              <a:buFont typeface="+mj-lt"/>
              <a:buAutoNum type="arabicPeriod"/>
            </a:pPr>
            <a:r>
              <a:rPr lang="es-ES" b="1" dirty="0" smtClean="0">
                <a:solidFill>
                  <a:schemeClr val="tx2">
                    <a:lumMod val="75000"/>
                  </a:schemeClr>
                </a:solidFill>
              </a:rPr>
              <a:t>Estado de necesidad terapéutica o privilegio terapéutico </a:t>
            </a:r>
            <a:r>
              <a:rPr lang="es-ES" b="1" dirty="0" smtClean="0">
                <a:solidFill>
                  <a:schemeClr val="tx2">
                    <a:lumMod val="60000"/>
                    <a:lumOff val="40000"/>
                  </a:schemeClr>
                </a:solidFill>
              </a:rPr>
              <a:t>(facultad del médico para actuar profesionalmente sin informar antes al paciente cuando por razones objetivas el conocimiento de su propia situación pueda perjudicar su salud). Dejar constancia razonada en la historia. </a:t>
            </a:r>
          </a:p>
          <a:p>
            <a:pPr marL="457200" indent="-457200" algn="just">
              <a:buFont typeface="+mj-lt"/>
              <a:buAutoNum type="arabicPeriod"/>
            </a:pPr>
            <a:endParaRPr lang="es-ES" b="1" dirty="0" smtClean="0">
              <a:solidFill>
                <a:schemeClr val="tx2">
                  <a:lumMod val="75000"/>
                </a:schemeClr>
              </a:solidFill>
            </a:endParaRPr>
          </a:p>
          <a:p>
            <a:pPr marL="457200" indent="-457200" algn="just">
              <a:buFont typeface="+mj-lt"/>
              <a:buAutoNum type="arabicPeriod"/>
            </a:pPr>
            <a:r>
              <a:rPr lang="es-ES" b="1" dirty="0" smtClean="0">
                <a:solidFill>
                  <a:schemeClr val="tx2">
                    <a:lumMod val="75000"/>
                  </a:schemeClr>
                </a:solidFill>
              </a:rPr>
              <a:t>Urgencia vital. </a:t>
            </a:r>
            <a:r>
              <a:rPr lang="es-ES" b="1" dirty="0" smtClean="0">
                <a:solidFill>
                  <a:schemeClr val="tx2">
                    <a:lumMod val="60000"/>
                    <a:lumOff val="40000"/>
                  </a:schemeClr>
                </a:solidFill>
              </a:rPr>
              <a:t>Se informará a la familia si es posible. </a:t>
            </a:r>
          </a:p>
          <a:p>
            <a:pPr marL="457200" indent="-457200" algn="just">
              <a:buFont typeface="+mj-lt"/>
              <a:buAutoNum type="arabicPeriod"/>
            </a:pPr>
            <a:endParaRPr lang="es-ES" b="1" dirty="0" smtClean="0">
              <a:solidFill>
                <a:schemeClr val="tx2">
                  <a:lumMod val="75000"/>
                </a:schemeClr>
              </a:solidFill>
            </a:endParaRPr>
          </a:p>
          <a:p>
            <a:pPr marL="457200" indent="-457200" algn="just">
              <a:buFont typeface="+mj-lt"/>
              <a:buAutoNum type="arabicPeriod"/>
            </a:pPr>
            <a:r>
              <a:rPr lang="es-ES" b="1" dirty="0" smtClean="0">
                <a:solidFill>
                  <a:schemeClr val="tx2">
                    <a:lumMod val="75000"/>
                  </a:schemeClr>
                </a:solidFill>
              </a:rPr>
              <a:t>Renuncia del paciente a recibir información. </a:t>
            </a:r>
            <a:r>
              <a:rPr lang="es-ES" b="1" dirty="0" smtClean="0">
                <a:solidFill>
                  <a:schemeClr val="tx2">
                    <a:lumMod val="60000"/>
                    <a:lumOff val="40000"/>
                  </a:schemeClr>
                </a:solidFill>
              </a:rPr>
              <a:t>Dejar constancia en la Historia.</a:t>
            </a:r>
            <a:endParaRPr lang="es-ES" b="1" dirty="0">
              <a:solidFill>
                <a:schemeClr val="tx2">
                  <a:lumMod val="60000"/>
                  <a:lumOff val="40000"/>
                </a:schemeClr>
              </a:solidFill>
            </a:endParaRPr>
          </a:p>
        </p:txBody>
      </p:sp>
    </p:spTree>
    <p:extLst>
      <p:ext uri="{BB962C8B-B14F-4D97-AF65-F5344CB8AC3E}">
        <p14:creationId xmlns:p14="http://schemas.microsoft.com/office/powerpoint/2010/main" val="4179418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80728"/>
            <a:ext cx="6965245" cy="1202485"/>
          </a:xfrm>
        </p:spPr>
        <p:txBody>
          <a:bodyPr>
            <a:noAutofit/>
          </a:bodyPr>
          <a:lstStyle/>
          <a:p>
            <a:pPr lvl="0" algn="just"/>
            <a:r>
              <a:rPr lang="es-ES" sz="2000" b="1" dirty="0">
                <a:solidFill>
                  <a:schemeClr val="tx2">
                    <a:lumMod val="50000"/>
                  </a:schemeClr>
                </a:solidFill>
              </a:rPr>
              <a:t>El consentimiento informado se define en el artículo 3 de la Ley 41/2002, de 14 de noviembre, básica reguladora de la autonomía del paciente y de derechos y obligaciones en materia de información y documentación clínica como:</a:t>
            </a:r>
            <a:r>
              <a:rPr lang="es-ES" sz="2000" dirty="0"/>
              <a:t/>
            </a:r>
            <a:br>
              <a:rPr lang="es-ES" sz="2000" dirty="0"/>
            </a:br>
            <a:endParaRPr lang="es-ES" sz="2000" dirty="0"/>
          </a:p>
        </p:txBody>
      </p:sp>
      <p:sp>
        <p:nvSpPr>
          <p:cNvPr id="3" name="2 Marcador de contenido"/>
          <p:cNvSpPr>
            <a:spLocks noGrp="1"/>
          </p:cNvSpPr>
          <p:nvPr>
            <p:ph idx="1"/>
          </p:nvPr>
        </p:nvSpPr>
        <p:spPr>
          <a:xfrm>
            <a:off x="1043608" y="2276872"/>
            <a:ext cx="6912768" cy="3603812"/>
          </a:xfrm>
        </p:spPr>
        <p:txBody>
          <a:bodyPr>
            <a:normAutofit fontScale="85000" lnSpcReduction="10000"/>
          </a:bodyPr>
          <a:lstStyle/>
          <a:p>
            <a:pPr marL="457200" lvl="0" indent="-457200" algn="just">
              <a:buClr>
                <a:schemeClr val="tx2">
                  <a:lumMod val="75000"/>
                </a:schemeClr>
              </a:buClr>
              <a:buFont typeface="+mj-lt"/>
              <a:buAutoNum type="alphaLcParenR"/>
            </a:pPr>
            <a:r>
              <a:rPr lang="es-ES" dirty="0">
                <a:solidFill>
                  <a:schemeClr val="tx2">
                    <a:lumMod val="75000"/>
                  </a:schemeClr>
                </a:solidFill>
              </a:rPr>
              <a:t>La conformidad libre del paciente para que tenga lugar una actuación que afecta a su salud.</a:t>
            </a:r>
          </a:p>
          <a:p>
            <a:pPr marL="457200" lvl="0" indent="-457200" algn="just">
              <a:buClr>
                <a:schemeClr val="tx2">
                  <a:lumMod val="75000"/>
                </a:schemeClr>
              </a:buClr>
              <a:buFont typeface="+mj-lt"/>
              <a:buAutoNum type="alphaLcParenR"/>
            </a:pPr>
            <a:r>
              <a:rPr lang="es-ES" dirty="0">
                <a:solidFill>
                  <a:schemeClr val="tx2">
                    <a:lumMod val="75000"/>
                  </a:schemeClr>
                </a:solidFill>
              </a:rPr>
              <a:t>La conformidad libre, voluntaria y consciente de un paciente para que tenga lugar una actuación que afecta a su salud.</a:t>
            </a:r>
          </a:p>
          <a:p>
            <a:pPr marL="457200" lvl="0" indent="-457200" algn="just">
              <a:buClr>
                <a:schemeClr val="tx2">
                  <a:lumMod val="75000"/>
                </a:schemeClr>
              </a:buClr>
              <a:buFont typeface="+mj-lt"/>
              <a:buAutoNum type="alphaLcParenR"/>
            </a:pPr>
            <a:r>
              <a:rPr lang="es-ES" dirty="0">
                <a:solidFill>
                  <a:schemeClr val="tx2">
                    <a:lumMod val="75000"/>
                  </a:schemeClr>
                </a:solidFill>
              </a:rPr>
              <a:t>La conformidad libre, voluntaria y consciente de un paciente y/o familiares para un actuación que afecte a su salud.</a:t>
            </a:r>
          </a:p>
          <a:p>
            <a:pPr marL="457200" lvl="0" indent="-457200" algn="just">
              <a:buClr>
                <a:schemeClr val="tx2">
                  <a:lumMod val="75000"/>
                </a:schemeClr>
              </a:buClr>
              <a:buFont typeface="+mj-lt"/>
              <a:buAutoNum type="alphaLcParenR"/>
            </a:pPr>
            <a:r>
              <a:rPr lang="es-ES" dirty="0">
                <a:solidFill>
                  <a:schemeClr val="tx2">
                    <a:lumMod val="75000"/>
                  </a:schemeClr>
                </a:solidFill>
              </a:rPr>
              <a:t>La conformidad libre, voluntaria y consciente de un paciente manifestada en el pleno uso de sus facultades después de recibir la información adecuada, para que tenga lugar una actuación que afecta a su salud. </a:t>
            </a:r>
          </a:p>
          <a:p>
            <a:pPr marL="457200" indent="-457200" algn="just">
              <a:buClr>
                <a:schemeClr val="tx2">
                  <a:lumMod val="75000"/>
                </a:schemeClr>
              </a:buClr>
              <a:buFont typeface="+mj-lt"/>
              <a:buAutoNum type="alphaLcParenR"/>
            </a:pPr>
            <a:endParaRPr lang="es-ES" dirty="0">
              <a:solidFill>
                <a:schemeClr val="tx2">
                  <a:lumMod val="75000"/>
                </a:schemeClr>
              </a:solidFill>
            </a:endParaRPr>
          </a:p>
        </p:txBody>
      </p:sp>
      <p:sp>
        <p:nvSpPr>
          <p:cNvPr id="4" name="3 Elipse"/>
          <p:cNvSpPr/>
          <p:nvPr/>
        </p:nvSpPr>
        <p:spPr>
          <a:xfrm>
            <a:off x="968081" y="4581128"/>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520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836712"/>
            <a:ext cx="6965245" cy="811218"/>
          </a:xfrm>
        </p:spPr>
        <p:txBody>
          <a:bodyPr>
            <a:normAutofit fontScale="90000"/>
          </a:bodyPr>
          <a:lstStyle/>
          <a:p>
            <a:pPr lvl="0" algn="just"/>
            <a:r>
              <a:rPr lang="es-ES" sz="2700" dirty="0">
                <a:latin typeface="Arial" pitchFamily="34" charset="0"/>
                <a:cs typeface="Arial" pitchFamily="34" charset="0"/>
              </a:rPr>
              <a:t>Señalar la respuesta falsa sobre el consentimiento informado</a:t>
            </a:r>
            <a:r>
              <a:rPr lang="es-ES" sz="2700" dirty="0" smtClean="0">
                <a:latin typeface="Arial" pitchFamily="34" charset="0"/>
                <a:cs typeface="Arial" pitchFamily="34" charset="0"/>
              </a:rPr>
              <a:t>:</a:t>
            </a:r>
            <a:endParaRPr lang="es-ES" dirty="0"/>
          </a:p>
        </p:txBody>
      </p:sp>
      <p:sp>
        <p:nvSpPr>
          <p:cNvPr id="3" name="2 Marcador de contenido"/>
          <p:cNvSpPr>
            <a:spLocks noGrp="1"/>
          </p:cNvSpPr>
          <p:nvPr>
            <p:ph idx="1"/>
          </p:nvPr>
        </p:nvSpPr>
        <p:spPr>
          <a:xfrm>
            <a:off x="899592" y="1772816"/>
            <a:ext cx="7344816" cy="3603812"/>
          </a:xfrm>
        </p:spPr>
        <p:txBody>
          <a:bodyPr>
            <a:noAutofit/>
          </a:bodyPr>
          <a:lstStyle/>
          <a:p>
            <a:pPr marL="342900" lvl="0" indent="-342900" algn="just">
              <a:buClr>
                <a:schemeClr val="tx2">
                  <a:lumMod val="75000"/>
                </a:schemeClr>
              </a:buClr>
              <a:buFont typeface="+mj-lt"/>
              <a:buAutoNum type="alphaLcParenR"/>
            </a:pPr>
            <a:r>
              <a:rPr lang="es-ES" sz="1600" dirty="0" smtClean="0">
                <a:latin typeface="Arial" pitchFamily="34" charset="0"/>
                <a:cs typeface="Arial" pitchFamily="34" charset="0"/>
              </a:rPr>
              <a:t>El </a:t>
            </a:r>
            <a:r>
              <a:rPr lang="es-ES" sz="1600" dirty="0">
                <a:latin typeface="Arial" pitchFamily="34" charset="0"/>
                <a:cs typeface="Arial" pitchFamily="34" charset="0"/>
              </a:rPr>
              <a:t>consentimiento será verbal por regla general. Sin embargo, se prestará por escrito en los casos siguientes: intervención quirúrgica, procedimientos diagnósticos y terapéuticos invasores y, en general, aplicación de procedimientos que suponen riesgos o inconvenientes de notoria y previsible repercusión negativa sobre la salud del paciente.</a:t>
            </a:r>
          </a:p>
          <a:p>
            <a:pPr marL="342900" lvl="0" indent="-342900" algn="just">
              <a:buClr>
                <a:schemeClr val="tx2">
                  <a:lumMod val="75000"/>
                </a:schemeClr>
              </a:buClr>
              <a:buFont typeface="+mj-lt"/>
              <a:buAutoNum type="alphaLcParenR"/>
            </a:pPr>
            <a:r>
              <a:rPr lang="es-ES" sz="1600" dirty="0">
                <a:latin typeface="Arial" pitchFamily="34" charset="0"/>
                <a:cs typeface="Arial" pitchFamily="34" charset="0"/>
              </a:rPr>
              <a:t>El consentimiento escrito del paciente será necesario para cada una de las actuaciones especificadas en el punto anterior de este artículo, dejando a salvo la posibilidad de incorporar anejos y otros datos de carácter general, y tendrá información suficiente sobre el procedimiento de aplicación y sobre sus riesgos. </a:t>
            </a:r>
          </a:p>
          <a:p>
            <a:pPr marL="342900" lvl="0" indent="-342900" algn="just">
              <a:buClr>
                <a:schemeClr val="tx2">
                  <a:lumMod val="75000"/>
                </a:schemeClr>
              </a:buClr>
              <a:buFont typeface="+mj-lt"/>
              <a:buAutoNum type="alphaLcParenR"/>
            </a:pPr>
            <a:r>
              <a:rPr lang="es-ES" sz="1600" dirty="0">
                <a:latin typeface="Arial" pitchFamily="34" charset="0"/>
                <a:cs typeface="Arial" pitchFamily="34" charset="0"/>
              </a:rPr>
              <a:t>El paciente o usuario no será advertido sobre la posibilidad de utilizar los procedimientos de pronóstico, diagnóstico y terapéuticos que se le apliquen en un proyecto docente o de investigación, que en ningún caso podrá comportar riesgo adicional para su salud, si acude a un centro de atención médica docente. </a:t>
            </a:r>
          </a:p>
          <a:p>
            <a:pPr marL="342900" lvl="0" indent="-342900" algn="just">
              <a:buClr>
                <a:schemeClr val="tx2">
                  <a:lumMod val="75000"/>
                </a:schemeClr>
              </a:buClr>
              <a:buFont typeface="+mj-lt"/>
              <a:buAutoNum type="alphaLcParenR"/>
            </a:pPr>
            <a:r>
              <a:rPr lang="es-ES" sz="1600" dirty="0">
                <a:latin typeface="Arial" pitchFamily="34" charset="0"/>
                <a:cs typeface="Arial" pitchFamily="34" charset="0"/>
              </a:rPr>
              <a:t>El paciente puede revocar libremente por escrito su consentimiento en cualquier momento. </a:t>
            </a:r>
          </a:p>
        </p:txBody>
      </p:sp>
      <p:sp>
        <p:nvSpPr>
          <p:cNvPr id="4" name="3 Elipse"/>
          <p:cNvSpPr/>
          <p:nvPr/>
        </p:nvSpPr>
        <p:spPr>
          <a:xfrm>
            <a:off x="827584" y="4221088"/>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3995936" y="1628800"/>
            <a:ext cx="4608512" cy="2585323"/>
          </a:xfrm>
          <a:prstGeom prst="rect">
            <a:avLst/>
          </a:prstGeom>
          <a:solidFill>
            <a:schemeClr val="bg2"/>
          </a:solidFill>
        </p:spPr>
        <p:txBody>
          <a:bodyPr wrap="square" rtlCol="0">
            <a:spAutoFit/>
          </a:bodyPr>
          <a:lstStyle/>
          <a:p>
            <a:r>
              <a:rPr lang="es-ES" dirty="0"/>
              <a:t>Esta respuesta es falsa porque todo paciente o usuario </a:t>
            </a:r>
            <a:r>
              <a:rPr lang="es-ES" b="1" dirty="0"/>
              <a:t>tiene derecho a ser advertido </a:t>
            </a:r>
            <a:r>
              <a:rPr lang="es-ES" dirty="0"/>
              <a:t>sobre la posibilidad de utilizar los procedimientos de pronóstico, diagnóstico y terapéuticos que se le apliquen en un proyecto docente o de investigación, acuda al tipo de centro que acuda, y que en ningún caso podrá comportar riesgo adicional para su salud. </a:t>
            </a:r>
          </a:p>
          <a:p>
            <a:endParaRPr lang="es-ES" dirty="0"/>
          </a:p>
        </p:txBody>
      </p:sp>
    </p:spTree>
    <p:extLst>
      <p:ext uri="{BB962C8B-B14F-4D97-AF65-F5344CB8AC3E}">
        <p14:creationId xmlns:p14="http://schemas.microsoft.com/office/powerpoint/2010/main" val="301752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200" dirty="0" smtClean="0">
                <a:latin typeface="Arial" pitchFamily="34" charset="0"/>
                <a:cs typeface="Arial" pitchFamily="34" charset="0"/>
              </a:rPr>
              <a:t>Respecto al consentimiento informado, debe prestarlo:</a:t>
            </a:r>
            <a:endParaRPr lang="es-ES" sz="3200" dirty="0">
              <a:latin typeface="Arial" pitchFamily="34" charset="0"/>
              <a:cs typeface="Arial" pitchFamily="34" charset="0"/>
            </a:endParaRPr>
          </a:p>
        </p:txBody>
      </p:sp>
      <p:sp>
        <p:nvSpPr>
          <p:cNvPr id="3" name="2 Marcador de contenido"/>
          <p:cNvSpPr>
            <a:spLocks noGrp="1"/>
          </p:cNvSpPr>
          <p:nvPr>
            <p:ph idx="1"/>
          </p:nvPr>
        </p:nvSpPr>
        <p:spPr>
          <a:xfrm>
            <a:off x="1187624" y="2348880"/>
            <a:ext cx="6484437" cy="3384376"/>
          </a:xfrm>
        </p:spPr>
        <p:txBody>
          <a:bodyPr>
            <a:normAutofit fontScale="92500" lnSpcReduction="20000"/>
          </a:bodyPr>
          <a:lstStyle/>
          <a:p>
            <a:pPr marL="457200" indent="-457200">
              <a:buClr>
                <a:schemeClr val="tx2">
                  <a:lumMod val="75000"/>
                </a:schemeClr>
              </a:buClr>
              <a:buFont typeface="+mj-lt"/>
              <a:buAutoNum type="alphaLcParenR"/>
            </a:pPr>
            <a:r>
              <a:rPr lang="es-ES" dirty="0">
                <a:latin typeface="Arial" pitchFamily="34" charset="0"/>
                <a:cs typeface="Arial" pitchFamily="34" charset="0"/>
              </a:rPr>
              <a:t>E</a:t>
            </a:r>
            <a:r>
              <a:rPr lang="es-ES" dirty="0" smtClean="0">
                <a:latin typeface="Arial" pitchFamily="34" charset="0"/>
                <a:cs typeface="Arial" pitchFamily="34" charset="0"/>
              </a:rPr>
              <a:t>l </a:t>
            </a:r>
            <a:r>
              <a:rPr lang="es-ES" dirty="0">
                <a:latin typeface="Arial" pitchFamily="34" charset="0"/>
                <a:cs typeface="Arial" pitchFamily="34" charset="0"/>
              </a:rPr>
              <a:t>paciente mayor de 16 años o menor </a:t>
            </a:r>
            <a:r>
              <a:rPr lang="es-ES" dirty="0" smtClean="0">
                <a:latin typeface="Arial" pitchFamily="34" charset="0"/>
                <a:cs typeface="Arial" pitchFamily="34" charset="0"/>
              </a:rPr>
              <a:t>emancipado.</a:t>
            </a:r>
          </a:p>
          <a:p>
            <a:pPr marL="457200" indent="-457200">
              <a:buClr>
                <a:schemeClr val="tx2">
                  <a:lumMod val="75000"/>
                </a:schemeClr>
              </a:buClr>
              <a:buFont typeface="+mj-lt"/>
              <a:buAutoNum type="alphaLcParenR"/>
            </a:pPr>
            <a:r>
              <a:rPr lang="es-ES" dirty="0" smtClean="0">
                <a:latin typeface="Arial" pitchFamily="34" charset="0"/>
                <a:cs typeface="Arial" pitchFamily="34" charset="0"/>
              </a:rPr>
              <a:t>El representante legal a </a:t>
            </a:r>
            <a:r>
              <a:rPr lang="es-ES" dirty="0">
                <a:latin typeface="Arial" pitchFamily="34" charset="0"/>
                <a:cs typeface="Arial" pitchFamily="34" charset="0"/>
              </a:rPr>
              <a:t>partir de los 12 años, </a:t>
            </a:r>
            <a:r>
              <a:rPr lang="es-ES" dirty="0" smtClean="0">
                <a:latin typeface="Arial" pitchFamily="34" charset="0"/>
                <a:cs typeface="Arial" pitchFamily="34" charset="0"/>
              </a:rPr>
              <a:t>cuando no </a:t>
            </a:r>
            <a:r>
              <a:rPr lang="es-ES" dirty="0">
                <a:latin typeface="Arial" pitchFamily="34" charset="0"/>
                <a:cs typeface="Arial" pitchFamily="34" charset="0"/>
              </a:rPr>
              <a:t>sea capaz ni intelectual ni emocionalmente de comprender el alcance de la intervención, </a:t>
            </a:r>
            <a:r>
              <a:rPr lang="es-ES" dirty="0" smtClean="0">
                <a:latin typeface="Arial" pitchFamily="34" charset="0"/>
                <a:cs typeface="Arial" pitchFamily="34" charset="0"/>
              </a:rPr>
              <a:t>aunque el </a:t>
            </a:r>
            <a:r>
              <a:rPr lang="es-ES" dirty="0">
                <a:latin typeface="Arial" pitchFamily="34" charset="0"/>
                <a:cs typeface="Arial" pitchFamily="34" charset="0"/>
              </a:rPr>
              <a:t>menor debe ser informado y </a:t>
            </a:r>
            <a:r>
              <a:rPr lang="es-ES" dirty="0" smtClean="0">
                <a:latin typeface="Arial" pitchFamily="34" charset="0"/>
                <a:cs typeface="Arial" pitchFamily="34" charset="0"/>
              </a:rPr>
              <a:t>escuchado.</a:t>
            </a:r>
          </a:p>
          <a:p>
            <a:pPr marL="457200" indent="-457200">
              <a:buClr>
                <a:schemeClr val="tx2">
                  <a:lumMod val="75000"/>
                </a:schemeClr>
              </a:buClr>
              <a:buFont typeface="+mj-lt"/>
              <a:buAutoNum type="alphaLcParenR"/>
            </a:pPr>
            <a:r>
              <a:rPr lang="es-ES" dirty="0" smtClean="0">
                <a:latin typeface="Arial" pitchFamily="34" charset="0"/>
                <a:cs typeface="Arial" pitchFamily="34" charset="0"/>
              </a:rPr>
              <a:t>El menor </a:t>
            </a:r>
            <a:r>
              <a:rPr lang="es-ES" dirty="0">
                <a:latin typeface="Arial" pitchFamily="34" charset="0"/>
                <a:cs typeface="Arial" pitchFamily="34" charset="0"/>
              </a:rPr>
              <a:t>de edad </a:t>
            </a:r>
            <a:r>
              <a:rPr lang="es-ES" dirty="0" smtClean="0">
                <a:latin typeface="Arial" pitchFamily="34" charset="0"/>
                <a:cs typeface="Arial" pitchFamily="34" charset="0"/>
              </a:rPr>
              <a:t>si es </a:t>
            </a:r>
            <a:r>
              <a:rPr lang="es-ES" dirty="0">
                <a:latin typeface="Arial" pitchFamily="34" charset="0"/>
                <a:cs typeface="Arial" pitchFamily="34" charset="0"/>
              </a:rPr>
              <a:t>capaz intelectual y emocionalmente, siempre a juicio del </a:t>
            </a:r>
            <a:r>
              <a:rPr lang="es-ES" dirty="0" smtClean="0">
                <a:latin typeface="Arial" pitchFamily="34" charset="0"/>
                <a:cs typeface="Arial" pitchFamily="34" charset="0"/>
              </a:rPr>
              <a:t>facultativo.</a:t>
            </a:r>
          </a:p>
          <a:p>
            <a:pPr marL="457200" indent="-457200">
              <a:buClr>
                <a:schemeClr val="tx2">
                  <a:lumMod val="75000"/>
                </a:schemeClr>
              </a:buClr>
              <a:buFont typeface="+mj-lt"/>
              <a:buAutoNum type="alphaLcParenR"/>
            </a:pPr>
            <a:r>
              <a:rPr lang="es-ES" dirty="0" smtClean="0">
                <a:latin typeface="Arial" pitchFamily="34" charset="0"/>
                <a:cs typeface="Arial" pitchFamily="34" charset="0"/>
              </a:rPr>
              <a:t>Todas las opciones son correctas.</a:t>
            </a:r>
            <a:endParaRPr lang="es-ES" dirty="0">
              <a:latin typeface="Arial" pitchFamily="34" charset="0"/>
              <a:cs typeface="Arial" pitchFamily="34" charset="0"/>
            </a:endParaRPr>
          </a:p>
        </p:txBody>
      </p:sp>
      <p:sp>
        <p:nvSpPr>
          <p:cNvPr id="4" name="3 Elipse"/>
          <p:cNvSpPr/>
          <p:nvPr/>
        </p:nvSpPr>
        <p:spPr>
          <a:xfrm>
            <a:off x="1115616" y="5111985"/>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0203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7604" y="764704"/>
            <a:ext cx="7092788" cy="1453912"/>
          </a:xfrm>
        </p:spPr>
        <p:txBody>
          <a:bodyPr>
            <a:noAutofit/>
          </a:bodyPr>
          <a:lstStyle/>
          <a:p>
            <a:pPr algn="l"/>
            <a:r>
              <a:rPr lang="es-ES" sz="2400" b="1" dirty="0" smtClean="0">
                <a:solidFill>
                  <a:schemeClr val="tx2">
                    <a:lumMod val="50000"/>
                  </a:schemeClr>
                </a:solidFill>
                <a:latin typeface="Arial" pitchFamily="34" charset="0"/>
                <a:cs typeface="Arial" pitchFamily="34" charset="0"/>
              </a:rPr>
              <a:t>Menores de edad maduros, &gt; 16 años, menores emancipados,</a:t>
            </a:r>
            <a:r>
              <a:rPr lang="es-ES" sz="2400" b="1" dirty="0">
                <a:solidFill>
                  <a:schemeClr val="tx2">
                    <a:lumMod val="50000"/>
                  </a:schemeClr>
                </a:solidFill>
                <a:latin typeface="Arial" pitchFamily="34" charset="0"/>
                <a:cs typeface="Arial" pitchFamily="34" charset="0"/>
              </a:rPr>
              <a:t> </a:t>
            </a:r>
            <a:r>
              <a:rPr lang="es-ES" sz="2400" b="1" dirty="0" smtClean="0">
                <a:solidFill>
                  <a:schemeClr val="tx2">
                    <a:lumMod val="50000"/>
                  </a:schemeClr>
                </a:solidFill>
                <a:effectLst/>
                <a:latin typeface="Arial" pitchFamily="34" charset="0"/>
                <a:cs typeface="Arial" pitchFamily="34" charset="0"/>
              </a:rPr>
              <a:t>no pueden prestar su consentimiento:</a:t>
            </a:r>
            <a:endParaRPr lang="es-ES" sz="2400" b="1" dirty="0">
              <a:solidFill>
                <a:schemeClr val="tx2">
                  <a:lumMod val="50000"/>
                </a:schemeClr>
              </a:solidFill>
              <a:latin typeface="Arial" pitchFamily="34" charset="0"/>
              <a:cs typeface="Arial" pitchFamily="34" charset="0"/>
            </a:endParaRPr>
          </a:p>
        </p:txBody>
      </p:sp>
      <p:sp>
        <p:nvSpPr>
          <p:cNvPr id="4" name="3 CuadroTexto"/>
          <p:cNvSpPr txBox="1"/>
          <p:nvPr/>
        </p:nvSpPr>
        <p:spPr>
          <a:xfrm>
            <a:off x="1115616" y="2420888"/>
            <a:ext cx="6768752" cy="3108543"/>
          </a:xfrm>
          <a:prstGeom prst="rect">
            <a:avLst/>
          </a:prstGeom>
          <a:noFill/>
        </p:spPr>
        <p:txBody>
          <a:bodyPr wrap="square" rtlCol="0">
            <a:spAutoFit/>
          </a:bodyPr>
          <a:lstStyle/>
          <a:p>
            <a:pPr marL="342900" indent="-342900">
              <a:buFont typeface="Arial" pitchFamily="34" charset="0"/>
              <a:buChar char="•"/>
            </a:pPr>
            <a:r>
              <a:rPr lang="es-ES" sz="2800" dirty="0" smtClean="0">
                <a:solidFill>
                  <a:schemeClr val="tx2">
                    <a:lumMod val="60000"/>
                    <a:lumOff val="40000"/>
                  </a:schemeClr>
                </a:solidFill>
              </a:rPr>
              <a:t>Situaciones de grave riesgo para la salud o vida del </a:t>
            </a:r>
            <a:r>
              <a:rPr lang="es-ES" sz="2800" dirty="0" err="1" smtClean="0">
                <a:solidFill>
                  <a:schemeClr val="tx2">
                    <a:lumMod val="60000"/>
                    <a:lumOff val="40000"/>
                  </a:schemeClr>
                </a:solidFill>
              </a:rPr>
              <a:t>pac</a:t>
            </a:r>
            <a:r>
              <a:rPr lang="es-ES" sz="2800" dirty="0" smtClean="0">
                <a:solidFill>
                  <a:schemeClr val="tx2">
                    <a:lumMod val="60000"/>
                    <a:lumOff val="40000"/>
                  </a:schemeClr>
                </a:solidFill>
              </a:rPr>
              <a:t>. </a:t>
            </a:r>
          </a:p>
          <a:p>
            <a:pPr marL="342900" indent="-342900">
              <a:buFont typeface="Arial" pitchFamily="34" charset="0"/>
              <a:buChar char="•"/>
            </a:pPr>
            <a:r>
              <a:rPr lang="es-ES" sz="2800" dirty="0" smtClean="0">
                <a:solidFill>
                  <a:schemeClr val="tx2">
                    <a:lumMod val="60000"/>
                    <a:lumOff val="40000"/>
                  </a:schemeClr>
                </a:solidFill>
              </a:rPr>
              <a:t>Participación en ensayos clínicos.</a:t>
            </a:r>
          </a:p>
          <a:p>
            <a:pPr marL="342900" indent="-342900">
              <a:buFont typeface="Arial" pitchFamily="34" charset="0"/>
              <a:buChar char="•"/>
            </a:pPr>
            <a:r>
              <a:rPr lang="es-ES" sz="2800" dirty="0" smtClean="0">
                <a:solidFill>
                  <a:schemeClr val="tx2">
                    <a:lumMod val="60000"/>
                    <a:lumOff val="40000"/>
                  </a:schemeClr>
                </a:solidFill>
              </a:rPr>
              <a:t>Técnicas de reproducción asistida.</a:t>
            </a:r>
          </a:p>
          <a:p>
            <a:pPr marL="342900" indent="-342900">
              <a:buFont typeface="Arial" pitchFamily="34" charset="0"/>
              <a:buChar char="•"/>
            </a:pPr>
            <a:r>
              <a:rPr lang="es-ES" sz="2800" dirty="0" smtClean="0">
                <a:solidFill>
                  <a:schemeClr val="tx2">
                    <a:lumMod val="60000"/>
                    <a:lumOff val="40000"/>
                  </a:schemeClr>
                </a:solidFill>
              </a:rPr>
              <a:t>Interrupción voluntaria del embarazo.</a:t>
            </a:r>
          </a:p>
          <a:p>
            <a:pPr marL="342900" indent="-342900">
              <a:buFont typeface="Arial" pitchFamily="34" charset="0"/>
              <a:buChar char="•"/>
            </a:pPr>
            <a:r>
              <a:rPr lang="es-ES" sz="2800" dirty="0" smtClean="0">
                <a:solidFill>
                  <a:schemeClr val="tx2">
                    <a:lumMod val="60000"/>
                    <a:lumOff val="40000"/>
                  </a:schemeClr>
                </a:solidFill>
              </a:rPr>
              <a:t>Donación de órganos.</a:t>
            </a:r>
          </a:p>
          <a:p>
            <a:pPr marL="342900" indent="-342900">
              <a:buFont typeface="Arial" pitchFamily="34" charset="0"/>
              <a:buChar char="•"/>
            </a:pPr>
            <a:r>
              <a:rPr lang="es-ES" sz="2800" dirty="0" smtClean="0">
                <a:solidFill>
                  <a:schemeClr val="tx2">
                    <a:lumMod val="60000"/>
                    <a:lumOff val="40000"/>
                  </a:schemeClr>
                </a:solidFill>
              </a:rPr>
              <a:t>Documento voluntades anticipadas.</a:t>
            </a:r>
            <a:endParaRPr lang="es-ES" sz="2800" dirty="0">
              <a:solidFill>
                <a:schemeClr val="tx2">
                  <a:lumMod val="60000"/>
                  <a:lumOff val="40000"/>
                </a:schemeClr>
              </a:solidFill>
            </a:endParaRPr>
          </a:p>
        </p:txBody>
      </p:sp>
    </p:spTree>
    <p:extLst>
      <p:ext uri="{BB962C8B-B14F-4D97-AF65-F5344CB8AC3E}">
        <p14:creationId xmlns:p14="http://schemas.microsoft.com/office/powerpoint/2010/main" val="1395139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052736"/>
            <a:ext cx="6965245" cy="1202485"/>
          </a:xfrm>
        </p:spPr>
        <p:txBody>
          <a:bodyPr>
            <a:normAutofit/>
          </a:bodyPr>
          <a:lstStyle/>
          <a:p>
            <a:pPr algn="just"/>
            <a:r>
              <a:rPr lang="es-ES" sz="3200" dirty="0" smtClean="0">
                <a:solidFill>
                  <a:schemeClr val="tx2">
                    <a:lumMod val="75000"/>
                  </a:schemeClr>
                </a:solidFill>
                <a:latin typeface="Arial" pitchFamily="34" charset="0"/>
                <a:cs typeface="Arial" pitchFamily="34" charset="0"/>
              </a:rPr>
              <a:t>Respecto al ingreso involuntario urgente, señale lo correcto:</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259632" y="2708920"/>
            <a:ext cx="6624736" cy="2304256"/>
          </a:xfrm>
        </p:spPr>
        <p:txBody>
          <a:bodyPr/>
          <a:lstStyle/>
          <a:p>
            <a:pPr marL="457200" indent="-457200">
              <a:buClr>
                <a:schemeClr val="tx2">
                  <a:lumMod val="75000"/>
                </a:schemeClr>
              </a:buClr>
              <a:buFont typeface="+mj-lt"/>
              <a:buAutoNum type="alphaLcParenR"/>
            </a:pPr>
            <a:r>
              <a:rPr lang="es-ES" b="1" dirty="0">
                <a:solidFill>
                  <a:schemeClr val="tx2">
                    <a:lumMod val="75000"/>
                  </a:schemeClr>
                </a:solidFill>
              </a:rPr>
              <a:t>Existe riesgo para la VIDA del paciente, integridad física o para terceras personas. </a:t>
            </a:r>
          </a:p>
          <a:p>
            <a:pPr marL="457200" indent="-457200">
              <a:buClr>
                <a:schemeClr val="tx2">
                  <a:lumMod val="75000"/>
                </a:schemeClr>
              </a:buClr>
              <a:buFont typeface="+mj-lt"/>
              <a:buAutoNum type="alphaLcParenR"/>
            </a:pPr>
            <a:r>
              <a:rPr lang="es-ES" b="1" dirty="0">
                <a:solidFill>
                  <a:schemeClr val="tx2">
                    <a:lumMod val="75000"/>
                  </a:schemeClr>
                </a:solidFill>
              </a:rPr>
              <a:t>24h para comunicarlo al juez</a:t>
            </a:r>
            <a:r>
              <a:rPr lang="es-ES" b="1" dirty="0" smtClean="0">
                <a:solidFill>
                  <a:schemeClr val="tx2">
                    <a:lumMod val="75000"/>
                  </a:schemeClr>
                </a:solidFill>
              </a:rPr>
              <a:t>.</a:t>
            </a:r>
            <a:endParaRPr lang="es-ES" b="1" dirty="0">
              <a:solidFill>
                <a:schemeClr val="tx2">
                  <a:lumMod val="75000"/>
                </a:schemeClr>
              </a:solidFill>
            </a:endParaRPr>
          </a:p>
          <a:p>
            <a:pPr marL="457200" indent="-457200">
              <a:buClr>
                <a:schemeClr val="tx2">
                  <a:lumMod val="75000"/>
                </a:schemeClr>
              </a:buClr>
              <a:buFont typeface="+mj-lt"/>
              <a:buAutoNum type="alphaLcParenR"/>
            </a:pPr>
            <a:r>
              <a:rPr lang="es-ES" b="1" dirty="0">
                <a:solidFill>
                  <a:schemeClr val="tx2">
                    <a:lumMod val="75000"/>
                  </a:schemeClr>
                </a:solidFill>
              </a:rPr>
              <a:t>72h para que el juez lo ratifique. </a:t>
            </a:r>
            <a:endParaRPr lang="es-ES" b="1" dirty="0" smtClean="0">
              <a:solidFill>
                <a:schemeClr val="tx2">
                  <a:lumMod val="75000"/>
                </a:schemeClr>
              </a:solidFill>
            </a:endParaRPr>
          </a:p>
          <a:p>
            <a:pPr marL="457200" indent="-457200">
              <a:buClr>
                <a:schemeClr val="tx2">
                  <a:lumMod val="75000"/>
                </a:schemeClr>
              </a:buClr>
              <a:buFont typeface="+mj-lt"/>
              <a:buAutoNum type="alphaLcParenR"/>
            </a:pPr>
            <a:r>
              <a:rPr lang="es-ES" b="1" dirty="0" smtClean="0">
                <a:solidFill>
                  <a:schemeClr val="tx2">
                    <a:lumMod val="75000"/>
                  </a:schemeClr>
                </a:solidFill>
              </a:rPr>
              <a:t>Todas las opciones son correctas.</a:t>
            </a:r>
            <a:endParaRPr lang="es-ES" b="1" dirty="0">
              <a:solidFill>
                <a:schemeClr val="tx2">
                  <a:lumMod val="75000"/>
                </a:schemeClr>
              </a:solidFill>
            </a:endParaRPr>
          </a:p>
          <a:p>
            <a:pPr marL="457200" indent="-457200">
              <a:buClr>
                <a:schemeClr val="tx2">
                  <a:lumMod val="75000"/>
                </a:schemeClr>
              </a:buClr>
              <a:buFont typeface="+mj-lt"/>
              <a:buAutoNum type="alphaLcParenR"/>
            </a:pPr>
            <a:endParaRPr lang="es-ES" dirty="0"/>
          </a:p>
        </p:txBody>
      </p:sp>
      <p:sp>
        <p:nvSpPr>
          <p:cNvPr id="4" name="3 Elipse"/>
          <p:cNvSpPr/>
          <p:nvPr/>
        </p:nvSpPr>
        <p:spPr>
          <a:xfrm>
            <a:off x="1187624" y="4437112"/>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1509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052736"/>
            <a:ext cx="6965245" cy="1202485"/>
          </a:xfrm>
        </p:spPr>
        <p:txBody>
          <a:bodyPr>
            <a:normAutofit/>
          </a:bodyPr>
          <a:lstStyle/>
          <a:p>
            <a:pPr algn="just"/>
            <a:r>
              <a:rPr lang="es-ES" sz="3200" dirty="0" smtClean="0">
                <a:latin typeface="Arial" pitchFamily="34" charset="0"/>
                <a:cs typeface="Arial" pitchFamily="34" charset="0"/>
              </a:rPr>
              <a:t>Son factores que aumentan el riesgo de suicidio, excepto:</a:t>
            </a:r>
            <a:endParaRPr lang="es-ES" sz="3200" dirty="0">
              <a:latin typeface="Arial" pitchFamily="34" charset="0"/>
              <a:cs typeface="Arial" pitchFamily="34" charset="0"/>
            </a:endParaRPr>
          </a:p>
        </p:txBody>
      </p:sp>
      <p:sp>
        <p:nvSpPr>
          <p:cNvPr id="3" name="2 Marcador de contenido"/>
          <p:cNvSpPr>
            <a:spLocks noGrp="1"/>
          </p:cNvSpPr>
          <p:nvPr>
            <p:ph idx="1"/>
          </p:nvPr>
        </p:nvSpPr>
        <p:spPr>
          <a:xfrm>
            <a:off x="1475656" y="2780928"/>
            <a:ext cx="6196405" cy="1957815"/>
          </a:xfrm>
        </p:spPr>
        <p:txBody>
          <a:bodyPr/>
          <a:lstStyle/>
          <a:p>
            <a:pPr marL="457200" indent="-457200">
              <a:buClr>
                <a:schemeClr val="tx2">
                  <a:lumMod val="75000"/>
                </a:schemeClr>
              </a:buClr>
              <a:buFont typeface="+mj-lt"/>
              <a:buAutoNum type="alphaLcParenR"/>
            </a:pPr>
            <a:r>
              <a:rPr lang="es-ES" dirty="0" smtClean="0"/>
              <a:t>Antecedentes de intentos de suicidio.</a:t>
            </a:r>
          </a:p>
          <a:p>
            <a:pPr marL="457200" indent="-457200">
              <a:buClr>
                <a:schemeClr val="tx2">
                  <a:lumMod val="75000"/>
                </a:schemeClr>
              </a:buClr>
              <a:buFont typeface="+mj-lt"/>
              <a:buAutoNum type="alphaLcParenR"/>
            </a:pPr>
            <a:r>
              <a:rPr lang="es-ES" dirty="0" smtClean="0"/>
              <a:t>Ideas de culpa.</a:t>
            </a:r>
          </a:p>
          <a:p>
            <a:pPr marL="457200" indent="-457200">
              <a:buClr>
                <a:schemeClr val="tx2">
                  <a:lumMod val="75000"/>
                </a:schemeClr>
              </a:buClr>
              <a:buFont typeface="+mj-lt"/>
              <a:buAutoNum type="alphaLcParenR"/>
            </a:pPr>
            <a:r>
              <a:rPr lang="es-ES" dirty="0" smtClean="0"/>
              <a:t>Antecedentes familiares de suicidio.</a:t>
            </a:r>
          </a:p>
          <a:p>
            <a:pPr marL="457200" indent="-457200">
              <a:buClr>
                <a:schemeClr val="tx2">
                  <a:lumMod val="75000"/>
                </a:schemeClr>
              </a:buClr>
              <a:buFont typeface="+mj-lt"/>
              <a:buAutoNum type="alphaLcParenR"/>
            </a:pPr>
            <a:r>
              <a:rPr lang="es-ES" dirty="0" smtClean="0"/>
              <a:t>Duelo agudo.</a:t>
            </a:r>
            <a:endParaRPr lang="es-ES" dirty="0"/>
          </a:p>
        </p:txBody>
      </p:sp>
      <p:sp>
        <p:nvSpPr>
          <p:cNvPr id="4" name="3 Elipse"/>
          <p:cNvSpPr/>
          <p:nvPr/>
        </p:nvSpPr>
        <p:spPr>
          <a:xfrm>
            <a:off x="1439652" y="4185084"/>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6329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28588"/>
            <a:ext cx="8763000"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157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08720"/>
            <a:ext cx="6965245" cy="1202485"/>
          </a:xfrm>
        </p:spPr>
        <p:txBody>
          <a:bodyPr>
            <a:noAutofit/>
          </a:bodyPr>
          <a:lstStyle/>
          <a:p>
            <a:pPr lvl="0" algn="l"/>
            <a:r>
              <a:rPr lang="es-ES" sz="2400" b="1" dirty="0">
                <a:solidFill>
                  <a:schemeClr val="tx2">
                    <a:lumMod val="75000"/>
                  </a:schemeClr>
                </a:solidFill>
                <a:latin typeface="Arial" pitchFamily="34" charset="0"/>
                <a:cs typeface="Arial" pitchFamily="34" charset="0"/>
              </a:rPr>
              <a:t>En cuanto a la eficacia del documento de “expresión anticipada de voluntades” , señale la respuesta INCORRECTA:</a:t>
            </a:r>
            <a:r>
              <a:rPr lang="es-ES" sz="2400" dirty="0">
                <a:solidFill>
                  <a:schemeClr val="tx2">
                    <a:lumMod val="75000"/>
                  </a:schemeClr>
                </a:solidFill>
                <a:latin typeface="Arial" pitchFamily="34" charset="0"/>
                <a:cs typeface="Arial" pitchFamily="34" charset="0"/>
              </a:rPr>
              <a:t/>
            </a:r>
            <a:br>
              <a:rPr lang="es-ES" sz="2400" dirty="0">
                <a:solidFill>
                  <a:schemeClr val="tx2">
                    <a:lumMod val="75000"/>
                  </a:schemeClr>
                </a:solidFill>
                <a:latin typeface="Arial" pitchFamily="34" charset="0"/>
                <a:cs typeface="Arial" pitchFamily="34" charset="0"/>
              </a:rPr>
            </a:br>
            <a:endParaRPr lang="es-ES" sz="24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115616" y="2119257"/>
            <a:ext cx="6696744" cy="3603812"/>
          </a:xfrm>
        </p:spPr>
        <p:txBody>
          <a:bodyPr>
            <a:normAutofit fontScale="70000" lnSpcReduction="20000"/>
          </a:bodyPr>
          <a:lstStyle/>
          <a:p>
            <a:pPr marL="457200" lvl="0" indent="-457200">
              <a:buClr>
                <a:schemeClr val="tx2">
                  <a:lumMod val="75000"/>
                </a:schemeClr>
              </a:buClr>
              <a:buFont typeface="+mj-lt"/>
              <a:buAutoNum type="alphaLcParenR"/>
            </a:pPr>
            <a:r>
              <a:rPr lang="es-ES" sz="2600" dirty="0">
                <a:solidFill>
                  <a:schemeClr val="tx2">
                    <a:lumMod val="75000"/>
                  </a:schemeClr>
                </a:solidFill>
                <a:latin typeface="Arial" pitchFamily="34" charset="0"/>
                <a:cs typeface="Arial" pitchFamily="34" charset="0"/>
              </a:rPr>
              <a:t>Este documento produce efecto únicamente, en los casos en los que el otorgante se encuentre en situación que no pueda expresar su voluntad.</a:t>
            </a:r>
          </a:p>
          <a:p>
            <a:pPr marL="457200" lvl="0" indent="-457200">
              <a:buClr>
                <a:schemeClr val="tx2">
                  <a:lumMod val="75000"/>
                </a:schemeClr>
              </a:buClr>
              <a:buFont typeface="+mj-lt"/>
              <a:buAutoNum type="alphaLcParenR"/>
            </a:pPr>
            <a:r>
              <a:rPr lang="es-ES" sz="2600" dirty="0">
                <a:solidFill>
                  <a:schemeClr val="tx2">
                    <a:lumMod val="75000"/>
                  </a:schemeClr>
                </a:solidFill>
                <a:latin typeface="Arial" pitchFamily="34" charset="0"/>
                <a:cs typeface="Arial" pitchFamily="34" charset="0"/>
              </a:rPr>
              <a:t>No se tendrá en cuenta las instrucciones contenidas en el documento, si el interesado emite un consentimiento informado que contraria, exceptúa o matiza, las citadas instrucciones en una determinada actuación sanitaria. </a:t>
            </a:r>
          </a:p>
          <a:p>
            <a:pPr marL="457200" lvl="0" indent="-457200">
              <a:buClr>
                <a:schemeClr val="tx2">
                  <a:lumMod val="75000"/>
                </a:schemeClr>
              </a:buClr>
              <a:buFont typeface="+mj-lt"/>
              <a:buAutoNum type="alphaLcParenR"/>
            </a:pPr>
            <a:r>
              <a:rPr lang="es-ES" sz="2600" dirty="0">
                <a:solidFill>
                  <a:schemeClr val="tx2">
                    <a:lumMod val="75000"/>
                  </a:schemeClr>
                </a:solidFill>
                <a:latin typeface="Arial" pitchFamily="34" charset="0"/>
                <a:cs typeface="Arial" pitchFamily="34" charset="0"/>
              </a:rPr>
              <a:t>En caso de que la situación clínica no sea la prevista y no se corresponda con los supuestos manifestados al firmar el documento, sus instrucciones no se podrían tener en cuenta. </a:t>
            </a:r>
          </a:p>
          <a:p>
            <a:pPr marL="457200" lvl="0" indent="-457200">
              <a:buClr>
                <a:schemeClr val="tx2">
                  <a:lumMod val="75000"/>
                </a:schemeClr>
              </a:buClr>
              <a:buFont typeface="+mj-lt"/>
              <a:buAutoNum type="alphaLcParenR"/>
            </a:pPr>
            <a:r>
              <a:rPr lang="es-ES" sz="2600" dirty="0">
                <a:solidFill>
                  <a:schemeClr val="tx2">
                    <a:lumMod val="75000"/>
                  </a:schemeClr>
                </a:solidFill>
                <a:latin typeface="Arial" pitchFamily="34" charset="0"/>
                <a:cs typeface="Arial" pitchFamily="34" charset="0"/>
              </a:rPr>
              <a:t>El documento podría incluir instrucciones que pongan en conflicto la buena práctica clínica, la ética profesional o la mejor evidencia científica disponible.</a:t>
            </a:r>
          </a:p>
          <a:p>
            <a:endParaRPr lang="es-ES" dirty="0"/>
          </a:p>
        </p:txBody>
      </p:sp>
      <p:sp>
        <p:nvSpPr>
          <p:cNvPr id="4" name="3 Elipse"/>
          <p:cNvSpPr/>
          <p:nvPr/>
        </p:nvSpPr>
        <p:spPr>
          <a:xfrm>
            <a:off x="992138" y="4581128"/>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9574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sz="3100" dirty="0">
                <a:solidFill>
                  <a:schemeClr val="tx2">
                    <a:lumMod val="75000"/>
                  </a:schemeClr>
                </a:solidFill>
                <a:latin typeface="Arial" pitchFamily="34" charset="0"/>
                <a:cs typeface="Arial" pitchFamily="34" charset="0"/>
              </a:rPr>
              <a:t>En relación a la “expresión anticipada de voluntades”, señale la incorrecta:</a:t>
            </a:r>
            <a:r>
              <a:rPr lang="es-ES" dirty="0"/>
              <a:t/>
            </a:r>
            <a:br>
              <a:rPr lang="es-ES" dirty="0"/>
            </a:br>
            <a:endParaRPr lang="es-ES" dirty="0"/>
          </a:p>
        </p:txBody>
      </p:sp>
      <p:sp>
        <p:nvSpPr>
          <p:cNvPr id="3" name="2 Marcador de contenido"/>
          <p:cNvSpPr>
            <a:spLocks noGrp="1"/>
          </p:cNvSpPr>
          <p:nvPr>
            <p:ph idx="1"/>
          </p:nvPr>
        </p:nvSpPr>
        <p:spPr/>
        <p:txBody>
          <a:bodyPr>
            <a:normAutofit fontScale="77500" lnSpcReduction="20000"/>
          </a:bodyPr>
          <a:lstStyle/>
          <a:p>
            <a:pPr marL="457200" lvl="0" indent="-457200">
              <a:buClr>
                <a:schemeClr val="tx2">
                  <a:lumMod val="75000"/>
                </a:schemeClr>
              </a:buClr>
              <a:buFont typeface="+mj-lt"/>
              <a:buAutoNum type="alphaLcParenR"/>
            </a:pPr>
            <a:r>
              <a:rPr lang="es-ES" dirty="0">
                <a:solidFill>
                  <a:schemeClr val="tx2">
                    <a:lumMod val="75000"/>
                  </a:schemeClr>
                </a:solidFill>
              </a:rPr>
              <a:t>Es un documento emitido por una persona en el cual se expresan unas instrucciones sobre sus objetivos  vitales, valores personales y actuaciones médicas que deberán ser  respetadas cuando no le permitan expresar personalmente su voluntad.</a:t>
            </a:r>
          </a:p>
          <a:p>
            <a:pPr marL="457200" lvl="0" indent="-457200">
              <a:buClr>
                <a:schemeClr val="tx2">
                  <a:lumMod val="75000"/>
                </a:schemeClr>
              </a:buClr>
              <a:buFont typeface="+mj-lt"/>
              <a:buAutoNum type="alphaLcParenR"/>
            </a:pPr>
            <a:r>
              <a:rPr lang="es-ES" dirty="0">
                <a:solidFill>
                  <a:schemeClr val="tx2">
                    <a:lumMod val="75000"/>
                  </a:schemeClr>
                </a:solidFill>
              </a:rPr>
              <a:t>Debe formalizarse por escrito ante Notario y ante dos testigos mayores de edad y con plena capacidad de obrar.</a:t>
            </a:r>
          </a:p>
          <a:p>
            <a:pPr marL="457200" lvl="0" indent="-457200">
              <a:buClr>
                <a:schemeClr val="tx2">
                  <a:lumMod val="75000"/>
                </a:schemeClr>
              </a:buClr>
              <a:buFont typeface="+mj-lt"/>
              <a:buAutoNum type="alphaLcParenR"/>
            </a:pPr>
            <a:r>
              <a:rPr lang="es-ES" dirty="0">
                <a:solidFill>
                  <a:schemeClr val="tx2">
                    <a:lumMod val="75000"/>
                  </a:schemeClr>
                </a:solidFill>
              </a:rPr>
              <a:t>Se podrá hacer constar la decisión a la donación total o parcial de sus órganos sin requerir autorización para la extracción o utilización de los órganos donados.</a:t>
            </a:r>
          </a:p>
          <a:p>
            <a:pPr marL="457200" lvl="0" indent="-457200">
              <a:buClr>
                <a:schemeClr val="tx2">
                  <a:lumMod val="75000"/>
                </a:schemeClr>
              </a:buClr>
              <a:buFont typeface="+mj-lt"/>
              <a:buAutoNum type="alphaLcParenR"/>
            </a:pPr>
            <a:r>
              <a:rPr lang="es-ES" dirty="0">
                <a:solidFill>
                  <a:schemeClr val="tx2">
                    <a:lumMod val="75000"/>
                  </a:schemeClr>
                </a:solidFill>
              </a:rPr>
              <a:t>Está recogida en el título IV  de la Ley 3/2005, de 8 de Julio, de información sanitaria y autonomía del paciente.</a:t>
            </a:r>
          </a:p>
          <a:p>
            <a:pPr marL="457200" indent="-457200">
              <a:buClr>
                <a:schemeClr val="tx2">
                  <a:lumMod val="75000"/>
                </a:schemeClr>
              </a:buClr>
              <a:buFont typeface="+mj-lt"/>
              <a:buAutoNum type="alphaLcParenR"/>
            </a:pPr>
            <a:endParaRPr lang="es-ES" dirty="0"/>
          </a:p>
        </p:txBody>
      </p:sp>
      <p:sp>
        <p:nvSpPr>
          <p:cNvPr id="5" name="4 Elipse"/>
          <p:cNvSpPr/>
          <p:nvPr/>
        </p:nvSpPr>
        <p:spPr>
          <a:xfrm>
            <a:off x="1331640" y="3212976"/>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3635896" y="0"/>
            <a:ext cx="5508104" cy="2862322"/>
          </a:xfrm>
          <a:prstGeom prst="rect">
            <a:avLst/>
          </a:prstGeom>
          <a:solidFill>
            <a:schemeClr val="tx2">
              <a:lumMod val="20000"/>
              <a:lumOff val="80000"/>
            </a:schemeClr>
          </a:solidFill>
        </p:spPr>
        <p:txBody>
          <a:bodyPr wrap="square" rtlCol="0">
            <a:spAutoFit/>
          </a:bodyPr>
          <a:lstStyle/>
          <a:p>
            <a:r>
              <a:rPr lang="es-ES" dirty="0"/>
              <a:t>Debe formalizarse por escrito y mediante alguno de los siguientes procedimientos:</a:t>
            </a:r>
          </a:p>
          <a:p>
            <a:pPr marL="285750" lvl="0" indent="-285750">
              <a:buFontTx/>
              <a:buChar char="-"/>
            </a:pPr>
            <a:r>
              <a:rPr lang="es-ES" dirty="0" smtClean="0"/>
              <a:t>Ante notario.</a:t>
            </a:r>
          </a:p>
          <a:p>
            <a:pPr marL="285750" lvl="0" indent="-285750">
              <a:buFontTx/>
              <a:buChar char="-"/>
            </a:pPr>
            <a:r>
              <a:rPr lang="es-ES" b="1" dirty="0" smtClean="0"/>
              <a:t>Ante </a:t>
            </a:r>
            <a:r>
              <a:rPr lang="es-ES" b="1" dirty="0"/>
              <a:t>tres testigos</a:t>
            </a:r>
            <a:r>
              <a:rPr lang="es-ES" dirty="0"/>
              <a:t> mayores de edad y con plena capacidad de obrar, de los cuales dos, como mínimo, no deben tener relación de parentesco hasta el segundo grado ni estar vinculados por relación matrimonial, de hecho o patrimonial con el otorgante.</a:t>
            </a:r>
          </a:p>
          <a:p>
            <a:endParaRPr lang="es-ES" dirty="0"/>
          </a:p>
        </p:txBody>
      </p:sp>
    </p:spTree>
    <p:extLst>
      <p:ext uri="{BB962C8B-B14F-4D97-AF65-F5344CB8AC3E}">
        <p14:creationId xmlns:p14="http://schemas.microsoft.com/office/powerpoint/2010/main" val="213491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2132856"/>
            <a:ext cx="6196405" cy="3603812"/>
          </a:xfrm>
        </p:spPr>
        <p:txBody>
          <a:bodyPr>
            <a:normAutofit lnSpcReduction="10000"/>
          </a:bodyPr>
          <a:lstStyle/>
          <a:p>
            <a:pPr marL="457200" indent="-457200" algn="just">
              <a:buClr>
                <a:schemeClr val="tx2">
                  <a:lumMod val="75000"/>
                </a:schemeClr>
              </a:buClr>
              <a:buFont typeface="+mj-lt"/>
              <a:buAutoNum type="alphaLcParenR"/>
            </a:pPr>
            <a:r>
              <a:rPr lang="es-ES" dirty="0" smtClean="0">
                <a:solidFill>
                  <a:schemeClr val="tx2">
                    <a:lumMod val="75000"/>
                  </a:schemeClr>
                </a:solidFill>
              </a:rPr>
              <a:t>El </a:t>
            </a:r>
            <a:r>
              <a:rPr lang="es-ES" dirty="0" err="1" smtClean="0">
                <a:solidFill>
                  <a:schemeClr val="tx2">
                    <a:lumMod val="75000"/>
                  </a:schemeClr>
                </a:solidFill>
              </a:rPr>
              <a:t>triaje</a:t>
            </a:r>
            <a:r>
              <a:rPr lang="es-ES" dirty="0" smtClean="0">
                <a:solidFill>
                  <a:schemeClr val="tx2">
                    <a:lumMod val="75000"/>
                  </a:schemeClr>
                </a:solidFill>
              </a:rPr>
              <a:t> estructurado se </a:t>
            </a:r>
            <a:r>
              <a:rPr lang="es-ES" dirty="0">
                <a:solidFill>
                  <a:schemeClr val="tx2">
                    <a:lumMod val="75000"/>
                  </a:schemeClr>
                </a:solidFill>
              </a:rPr>
              <a:t>lleva a cabo a partir de escalas validadas, útiles, relevantes y </a:t>
            </a:r>
            <a:r>
              <a:rPr lang="es-ES" dirty="0" smtClean="0">
                <a:solidFill>
                  <a:schemeClr val="tx2">
                    <a:lumMod val="75000"/>
                  </a:schemeClr>
                </a:solidFill>
              </a:rPr>
              <a:t>reproducibles.</a:t>
            </a:r>
          </a:p>
          <a:p>
            <a:pPr marL="457200" indent="-457200" algn="just">
              <a:buClr>
                <a:schemeClr val="tx2">
                  <a:lumMod val="75000"/>
                </a:schemeClr>
              </a:buClr>
              <a:buFont typeface="+mj-lt"/>
              <a:buAutoNum type="alphaLcParenR"/>
            </a:pPr>
            <a:r>
              <a:rPr lang="es-ES" dirty="0" smtClean="0">
                <a:solidFill>
                  <a:schemeClr val="tx2">
                    <a:lumMod val="75000"/>
                  </a:schemeClr>
                </a:solidFill>
              </a:rPr>
              <a:t>Son ejemplos de </a:t>
            </a:r>
            <a:r>
              <a:rPr lang="es-ES" dirty="0" err="1" smtClean="0">
                <a:solidFill>
                  <a:schemeClr val="tx2">
                    <a:lumMod val="75000"/>
                  </a:schemeClr>
                </a:solidFill>
              </a:rPr>
              <a:t>triaje</a:t>
            </a:r>
            <a:r>
              <a:rPr lang="es-ES" dirty="0" smtClean="0">
                <a:solidFill>
                  <a:schemeClr val="tx2">
                    <a:lumMod val="75000"/>
                  </a:schemeClr>
                </a:solidFill>
              </a:rPr>
              <a:t> estructurado: </a:t>
            </a:r>
            <a:r>
              <a:rPr lang="es-ES" dirty="0" err="1" smtClean="0">
                <a:solidFill>
                  <a:schemeClr val="tx2">
                    <a:lumMod val="75000"/>
                  </a:schemeClr>
                </a:solidFill>
              </a:rPr>
              <a:t>Australian</a:t>
            </a:r>
            <a:r>
              <a:rPr lang="es-ES" dirty="0" smtClean="0">
                <a:solidFill>
                  <a:schemeClr val="tx2">
                    <a:lumMod val="75000"/>
                  </a:schemeClr>
                </a:solidFill>
              </a:rPr>
              <a:t> </a:t>
            </a:r>
            <a:r>
              <a:rPr lang="es-ES" dirty="0" err="1" smtClean="0">
                <a:solidFill>
                  <a:schemeClr val="tx2">
                    <a:lumMod val="75000"/>
                  </a:schemeClr>
                </a:solidFill>
              </a:rPr>
              <a:t>Triaje</a:t>
            </a:r>
            <a:r>
              <a:rPr lang="es-ES" dirty="0" smtClean="0">
                <a:solidFill>
                  <a:schemeClr val="tx2">
                    <a:lumMod val="75000"/>
                  </a:schemeClr>
                </a:solidFill>
              </a:rPr>
              <a:t> </a:t>
            </a:r>
            <a:r>
              <a:rPr lang="es-ES" dirty="0" err="1" smtClean="0">
                <a:solidFill>
                  <a:schemeClr val="tx2">
                    <a:lumMod val="75000"/>
                  </a:schemeClr>
                </a:solidFill>
              </a:rPr>
              <a:t>Scale</a:t>
            </a:r>
            <a:r>
              <a:rPr lang="es-ES" dirty="0" smtClean="0">
                <a:solidFill>
                  <a:schemeClr val="tx2">
                    <a:lumMod val="75000"/>
                  </a:schemeClr>
                </a:solidFill>
              </a:rPr>
              <a:t>, Manchester T.S., Sistema Español de </a:t>
            </a:r>
            <a:r>
              <a:rPr lang="es-ES" dirty="0" err="1" smtClean="0">
                <a:solidFill>
                  <a:schemeClr val="tx2">
                    <a:lumMod val="75000"/>
                  </a:schemeClr>
                </a:solidFill>
              </a:rPr>
              <a:t>Triaje</a:t>
            </a:r>
            <a:r>
              <a:rPr lang="es-ES" dirty="0">
                <a:solidFill>
                  <a:schemeClr val="tx2">
                    <a:lumMod val="75000"/>
                  </a:schemeClr>
                </a:solidFill>
              </a:rPr>
              <a:t> </a:t>
            </a:r>
            <a:r>
              <a:rPr lang="es-ES" dirty="0" smtClean="0">
                <a:solidFill>
                  <a:schemeClr val="tx2">
                    <a:lumMod val="75000"/>
                  </a:schemeClr>
                </a:solidFill>
              </a:rPr>
              <a:t>y el Modelo Andorrano de </a:t>
            </a:r>
            <a:r>
              <a:rPr lang="es-ES" dirty="0" err="1" smtClean="0">
                <a:solidFill>
                  <a:schemeClr val="tx2">
                    <a:lumMod val="75000"/>
                  </a:schemeClr>
                </a:solidFill>
              </a:rPr>
              <a:t>Triaje</a:t>
            </a:r>
            <a:r>
              <a:rPr lang="es-ES" dirty="0" smtClean="0">
                <a:solidFill>
                  <a:schemeClr val="tx2">
                    <a:lumMod val="75000"/>
                  </a:schemeClr>
                </a:solidFill>
              </a:rPr>
              <a:t>. </a:t>
            </a:r>
          </a:p>
          <a:p>
            <a:pPr marL="457200" indent="-457200" algn="just">
              <a:buClr>
                <a:schemeClr val="tx2">
                  <a:lumMod val="75000"/>
                </a:schemeClr>
              </a:buClr>
              <a:buFont typeface="+mj-lt"/>
              <a:buAutoNum type="alphaLcParenR"/>
            </a:pPr>
            <a:r>
              <a:rPr lang="es-ES" dirty="0" smtClean="0">
                <a:solidFill>
                  <a:schemeClr val="tx2">
                    <a:lumMod val="75000"/>
                  </a:schemeClr>
                </a:solidFill>
              </a:rPr>
              <a:t>El </a:t>
            </a:r>
            <a:r>
              <a:rPr lang="es-ES" dirty="0" err="1" smtClean="0">
                <a:solidFill>
                  <a:schemeClr val="tx2">
                    <a:lumMod val="75000"/>
                  </a:schemeClr>
                </a:solidFill>
              </a:rPr>
              <a:t>triaje</a:t>
            </a:r>
            <a:r>
              <a:rPr lang="es-ES" dirty="0" smtClean="0">
                <a:solidFill>
                  <a:schemeClr val="tx2">
                    <a:lumMod val="75000"/>
                  </a:schemeClr>
                </a:solidFill>
              </a:rPr>
              <a:t> estructurado está compuesto por 5 niveles de priorización.</a:t>
            </a:r>
          </a:p>
          <a:p>
            <a:pPr marL="457200" indent="-457200" algn="just">
              <a:buClr>
                <a:schemeClr val="tx2">
                  <a:lumMod val="75000"/>
                </a:schemeClr>
              </a:buClr>
              <a:buFont typeface="+mj-lt"/>
              <a:buAutoNum type="alphaLcParenR"/>
            </a:pPr>
            <a:r>
              <a:rPr lang="es-ES" dirty="0" smtClean="0">
                <a:solidFill>
                  <a:schemeClr val="tx2">
                    <a:lumMod val="75000"/>
                  </a:schemeClr>
                </a:solidFill>
              </a:rPr>
              <a:t>Todas las opciones son correctas. </a:t>
            </a:r>
            <a:endParaRPr lang="es-ES" dirty="0">
              <a:solidFill>
                <a:schemeClr val="tx2">
                  <a:lumMod val="75000"/>
                </a:schemeClr>
              </a:solidFill>
            </a:endParaRPr>
          </a:p>
        </p:txBody>
      </p:sp>
      <p:sp>
        <p:nvSpPr>
          <p:cNvPr id="4" name="1 Título"/>
          <p:cNvSpPr>
            <a:spLocks noGrp="1"/>
          </p:cNvSpPr>
          <p:nvPr>
            <p:ph type="title"/>
          </p:nvPr>
        </p:nvSpPr>
        <p:spPr>
          <a:xfrm>
            <a:off x="1095023" y="817582"/>
            <a:ext cx="6965245" cy="1202485"/>
          </a:xfrm>
        </p:spPr>
        <p:txBody>
          <a:bodyPr>
            <a:normAutofit fontScale="90000"/>
          </a:bodyPr>
          <a:lstStyle/>
          <a:p>
            <a:pPr algn="just"/>
            <a:r>
              <a:rPr lang="es-ES" dirty="0" smtClean="0">
                <a:solidFill>
                  <a:schemeClr val="tx2">
                    <a:lumMod val="75000"/>
                  </a:schemeClr>
                </a:solidFill>
                <a:latin typeface="Arial" pitchFamily="34" charset="0"/>
                <a:cs typeface="Arial" pitchFamily="34" charset="0"/>
              </a:rPr>
              <a:t>Respecto al </a:t>
            </a:r>
            <a:r>
              <a:rPr lang="es-ES" dirty="0" err="1" smtClean="0">
                <a:solidFill>
                  <a:schemeClr val="tx2">
                    <a:lumMod val="75000"/>
                  </a:schemeClr>
                </a:solidFill>
                <a:latin typeface="Arial" pitchFamily="34" charset="0"/>
                <a:cs typeface="Arial" pitchFamily="34" charset="0"/>
              </a:rPr>
              <a:t>triaje</a:t>
            </a:r>
            <a:r>
              <a:rPr lang="es-ES" dirty="0" smtClean="0">
                <a:solidFill>
                  <a:schemeClr val="tx2">
                    <a:lumMod val="75000"/>
                  </a:schemeClr>
                </a:solidFill>
                <a:latin typeface="Arial" pitchFamily="34" charset="0"/>
                <a:cs typeface="Arial" pitchFamily="34" charset="0"/>
              </a:rPr>
              <a:t>, señale la opción más correcta:</a:t>
            </a:r>
            <a:endParaRPr lang="es-ES" dirty="0">
              <a:solidFill>
                <a:schemeClr val="tx2">
                  <a:lumMod val="75000"/>
                </a:schemeClr>
              </a:solidFill>
              <a:latin typeface="Arial" pitchFamily="34" charset="0"/>
              <a:cs typeface="Arial" pitchFamily="34" charset="0"/>
            </a:endParaRPr>
          </a:p>
        </p:txBody>
      </p:sp>
      <p:sp>
        <p:nvSpPr>
          <p:cNvPr id="5" name="4 Elipse"/>
          <p:cNvSpPr/>
          <p:nvPr/>
        </p:nvSpPr>
        <p:spPr>
          <a:xfrm>
            <a:off x="1325669" y="5310069"/>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7009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2"/>
            <a:ext cx="6965245" cy="1202485"/>
          </a:xfrm>
        </p:spPr>
        <p:txBody>
          <a:bodyPr>
            <a:noAutofit/>
          </a:bodyPr>
          <a:lstStyle/>
          <a:p>
            <a:pPr algn="just"/>
            <a:r>
              <a:rPr lang="es-ES" sz="2800" dirty="0" smtClean="0">
                <a:solidFill>
                  <a:schemeClr val="tx2">
                    <a:lumMod val="75000"/>
                  </a:schemeClr>
                </a:solidFill>
                <a:latin typeface="Arial" pitchFamily="34" charset="0"/>
                <a:cs typeface="Arial" pitchFamily="34" charset="0"/>
              </a:rPr>
              <a:t>En relación a las diferencias entre catástrofe y accidente de múltiples víctimas (AMV), señala lo incorrecto:</a:t>
            </a:r>
            <a:endParaRPr lang="es-ES" sz="28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403648" y="2348880"/>
            <a:ext cx="6196405" cy="3603812"/>
          </a:xfrm>
        </p:spPr>
        <p:txBody>
          <a:bodyPr>
            <a:normAutofit fontScale="92500" lnSpcReduction="10000"/>
          </a:bodyPr>
          <a:lstStyle/>
          <a:p>
            <a:pPr marL="457200" indent="-457200">
              <a:buClr>
                <a:schemeClr val="tx2">
                  <a:lumMod val="75000"/>
                </a:schemeClr>
              </a:buClr>
              <a:buFont typeface="+mj-lt"/>
              <a:buAutoNum type="alphaLcParenR"/>
            </a:pPr>
            <a:r>
              <a:rPr lang="es-ES" dirty="0" smtClean="0"/>
              <a:t>En el AMV se desborda la capacidad asistencial muchos más que en la catástrofe.</a:t>
            </a:r>
          </a:p>
          <a:p>
            <a:pPr marL="457200" indent="-457200">
              <a:buClr>
                <a:schemeClr val="tx2">
                  <a:lumMod val="75000"/>
                </a:schemeClr>
              </a:buClr>
              <a:buFont typeface="+mj-lt"/>
              <a:buAutoNum type="alphaLcParenR"/>
            </a:pPr>
            <a:r>
              <a:rPr lang="es-ES" dirty="0" smtClean="0"/>
              <a:t>En el AMV se activan los recursos propios no operativos y en la catástrofe se precisan recursos externos.</a:t>
            </a:r>
          </a:p>
          <a:p>
            <a:pPr marL="457200" indent="-457200">
              <a:buClr>
                <a:schemeClr val="tx2">
                  <a:lumMod val="75000"/>
                </a:schemeClr>
              </a:buClr>
              <a:buFont typeface="+mj-lt"/>
              <a:buAutoNum type="alphaLcParenR"/>
            </a:pPr>
            <a:r>
              <a:rPr lang="es-ES" dirty="0" smtClean="0"/>
              <a:t>El AMV suele durar horas mientras que la catástrofe suele durar días o una semana.</a:t>
            </a:r>
          </a:p>
          <a:p>
            <a:pPr marL="457200" indent="-457200">
              <a:buClr>
                <a:schemeClr val="tx2">
                  <a:lumMod val="75000"/>
                </a:schemeClr>
              </a:buClr>
              <a:buFont typeface="+mj-lt"/>
              <a:buAutoNum type="alphaLcParenR"/>
            </a:pPr>
            <a:r>
              <a:rPr lang="es-ES" dirty="0" smtClean="0"/>
              <a:t>El AMV </a:t>
            </a:r>
            <a:r>
              <a:rPr lang="es-ES" dirty="0"/>
              <a:t>n</a:t>
            </a:r>
            <a:r>
              <a:rPr lang="es-ES" dirty="0" smtClean="0"/>
              <a:t>o </a:t>
            </a:r>
            <a:r>
              <a:rPr lang="es-ES" dirty="0"/>
              <a:t>comporta disfunción ni inoperatividad de infraestructuras y servicios </a:t>
            </a:r>
            <a:r>
              <a:rPr lang="es-ES" dirty="0" smtClean="0"/>
              <a:t>básicos mientras que la catástrofe si.</a:t>
            </a:r>
            <a:endParaRPr lang="es-ES" dirty="0"/>
          </a:p>
        </p:txBody>
      </p:sp>
      <p:sp>
        <p:nvSpPr>
          <p:cNvPr id="4" name="3 Elipse"/>
          <p:cNvSpPr/>
          <p:nvPr/>
        </p:nvSpPr>
        <p:spPr>
          <a:xfrm>
            <a:off x="1311135" y="2276872"/>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7126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980728"/>
            <a:ext cx="6965245" cy="1202485"/>
          </a:xfrm>
        </p:spPr>
        <p:txBody>
          <a:bodyPr>
            <a:normAutofit/>
          </a:bodyPr>
          <a:lstStyle/>
          <a:p>
            <a:pPr algn="just"/>
            <a:r>
              <a:rPr lang="es-ES" sz="3600" dirty="0" smtClean="0">
                <a:solidFill>
                  <a:schemeClr val="tx2">
                    <a:lumMod val="75000"/>
                  </a:schemeClr>
                </a:solidFill>
                <a:latin typeface="Arial" pitchFamily="34" charset="0"/>
                <a:cs typeface="Arial" pitchFamily="34" charset="0"/>
              </a:rPr>
              <a:t>Son variables del New Trauma Score todas excepto:</a:t>
            </a:r>
            <a:endParaRPr lang="es-ES" sz="36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475656" y="2636912"/>
            <a:ext cx="6196405" cy="1813799"/>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Frecuencia respiratoria.</a:t>
            </a:r>
          </a:p>
          <a:p>
            <a:pPr marL="457200" indent="-457200">
              <a:buClr>
                <a:schemeClr val="tx2">
                  <a:lumMod val="75000"/>
                </a:schemeClr>
              </a:buClr>
              <a:buFont typeface="+mj-lt"/>
              <a:buAutoNum type="alphaLcParenR"/>
            </a:pPr>
            <a:r>
              <a:rPr lang="es-ES" dirty="0" smtClean="0">
                <a:solidFill>
                  <a:schemeClr val="tx2">
                    <a:lumMod val="75000"/>
                  </a:schemeClr>
                </a:solidFill>
              </a:rPr>
              <a:t>Presión arterial sistólica.</a:t>
            </a:r>
          </a:p>
          <a:p>
            <a:pPr marL="457200" indent="-457200">
              <a:buClr>
                <a:schemeClr val="tx2">
                  <a:lumMod val="75000"/>
                </a:schemeClr>
              </a:buClr>
              <a:buFont typeface="+mj-lt"/>
              <a:buAutoNum type="alphaLcParenR"/>
            </a:pPr>
            <a:r>
              <a:rPr lang="es-ES" dirty="0" smtClean="0">
                <a:solidFill>
                  <a:schemeClr val="tx2">
                    <a:lumMod val="75000"/>
                  </a:schemeClr>
                </a:solidFill>
              </a:rPr>
              <a:t>Escala de </a:t>
            </a:r>
            <a:r>
              <a:rPr lang="es-ES" dirty="0" err="1" smtClean="0">
                <a:solidFill>
                  <a:schemeClr val="tx2">
                    <a:lumMod val="75000"/>
                  </a:schemeClr>
                </a:solidFill>
              </a:rPr>
              <a:t>glasgow</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err="1" smtClean="0">
                <a:solidFill>
                  <a:schemeClr val="tx2">
                    <a:lumMod val="75000"/>
                  </a:schemeClr>
                </a:solidFill>
              </a:rPr>
              <a:t>Sat</a:t>
            </a:r>
            <a:r>
              <a:rPr lang="es-ES" dirty="0" smtClean="0">
                <a:solidFill>
                  <a:schemeClr val="tx2">
                    <a:lumMod val="75000"/>
                  </a:schemeClr>
                </a:solidFill>
              </a:rPr>
              <a:t> O2.</a:t>
            </a:r>
            <a:endParaRPr lang="es-ES" dirty="0">
              <a:solidFill>
                <a:schemeClr val="tx2">
                  <a:lumMod val="75000"/>
                </a:schemeClr>
              </a:solidFill>
            </a:endParaRPr>
          </a:p>
        </p:txBody>
      </p:sp>
      <p:sp>
        <p:nvSpPr>
          <p:cNvPr id="4" name="3 Elipse"/>
          <p:cNvSpPr/>
          <p:nvPr/>
        </p:nvSpPr>
        <p:spPr>
          <a:xfrm>
            <a:off x="1333455" y="2708920"/>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7087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817582"/>
            <a:ext cx="7344815" cy="1202485"/>
          </a:xfrm>
        </p:spPr>
        <p:txBody>
          <a:bodyPr>
            <a:normAutofit/>
          </a:bodyPr>
          <a:lstStyle/>
          <a:p>
            <a:pPr algn="just"/>
            <a:r>
              <a:rPr lang="es-ES" sz="3200" dirty="0" smtClean="0">
                <a:solidFill>
                  <a:schemeClr val="tx2">
                    <a:lumMod val="75000"/>
                  </a:schemeClr>
                </a:solidFill>
                <a:latin typeface="Arial" pitchFamily="34" charset="0"/>
                <a:cs typeface="Arial" pitchFamily="34" charset="0"/>
              </a:rPr>
              <a:t>¿Qué variables emplea el START para clasificar los pacientes?</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187624" y="2276872"/>
            <a:ext cx="6196405" cy="3603812"/>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Deambulación, FR, pulso radial y respuesta neurológica.</a:t>
            </a:r>
          </a:p>
          <a:p>
            <a:pPr marL="457200" indent="-457200">
              <a:buClr>
                <a:schemeClr val="tx2">
                  <a:lumMod val="75000"/>
                </a:schemeClr>
              </a:buClr>
              <a:buFont typeface="+mj-lt"/>
              <a:buAutoNum type="alphaLcParenR"/>
            </a:pPr>
            <a:r>
              <a:rPr lang="es-ES" dirty="0" smtClean="0">
                <a:solidFill>
                  <a:schemeClr val="tx2">
                    <a:lumMod val="75000"/>
                  </a:schemeClr>
                </a:solidFill>
              </a:rPr>
              <a:t>Deambulación, FR, relleno capilar y nivel de respuesta.</a:t>
            </a:r>
          </a:p>
          <a:p>
            <a:pPr marL="457200" indent="-457200">
              <a:buClr>
                <a:schemeClr val="tx2">
                  <a:lumMod val="75000"/>
                </a:schemeClr>
              </a:buClr>
              <a:buFont typeface="+mj-lt"/>
              <a:buAutoNum type="alphaLcParenR"/>
            </a:pPr>
            <a:r>
              <a:rPr lang="es-ES" dirty="0" smtClean="0">
                <a:solidFill>
                  <a:schemeClr val="tx2">
                    <a:lumMod val="75000"/>
                  </a:schemeClr>
                </a:solidFill>
              </a:rPr>
              <a:t>FR, relleno capilar, pulso y nivel de respuesta.</a:t>
            </a:r>
          </a:p>
          <a:p>
            <a:pPr marL="457200" indent="-457200">
              <a:buClr>
                <a:schemeClr val="tx2">
                  <a:lumMod val="75000"/>
                </a:schemeClr>
              </a:buClr>
              <a:buFont typeface="+mj-lt"/>
              <a:buAutoNum type="alphaLcParenR"/>
            </a:pPr>
            <a:r>
              <a:rPr lang="es-ES" dirty="0" smtClean="0">
                <a:solidFill>
                  <a:schemeClr val="tx2">
                    <a:lumMod val="75000"/>
                  </a:schemeClr>
                </a:solidFill>
              </a:rPr>
              <a:t>Las opciones a) y b) son correctas. </a:t>
            </a:r>
          </a:p>
          <a:p>
            <a:pPr marL="457200" indent="-457200">
              <a:buClr>
                <a:schemeClr val="tx2">
                  <a:lumMod val="75000"/>
                </a:schemeClr>
              </a:buClr>
              <a:buFont typeface="+mj-lt"/>
              <a:buAutoNum type="alphaLcParenR"/>
            </a:pPr>
            <a:endParaRPr lang="es-ES" dirty="0"/>
          </a:p>
        </p:txBody>
      </p:sp>
      <p:sp>
        <p:nvSpPr>
          <p:cNvPr id="4" name="3 Elipse"/>
          <p:cNvSpPr/>
          <p:nvPr/>
        </p:nvSpPr>
        <p:spPr>
          <a:xfrm>
            <a:off x="1187624" y="4725144"/>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8493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6965245" cy="1202485"/>
          </a:xfrm>
        </p:spPr>
        <p:txBody>
          <a:bodyPr>
            <a:normAutofit/>
          </a:bodyPr>
          <a:lstStyle/>
          <a:p>
            <a:pPr algn="just"/>
            <a:r>
              <a:rPr lang="es-ES" sz="3200" dirty="0" smtClean="0">
                <a:solidFill>
                  <a:schemeClr val="tx2">
                    <a:lumMod val="75000"/>
                  </a:schemeClr>
                </a:solidFill>
                <a:latin typeface="Arial" pitchFamily="34" charset="0"/>
                <a:cs typeface="Arial" pitchFamily="34" charset="0"/>
              </a:rPr>
              <a:t>Clasifica los siguientes pacientes según el sistema </a:t>
            </a:r>
            <a:r>
              <a:rPr lang="es-ES" sz="3200" dirty="0" err="1" smtClean="0">
                <a:solidFill>
                  <a:schemeClr val="tx2">
                    <a:lumMod val="75000"/>
                  </a:schemeClr>
                </a:solidFill>
                <a:latin typeface="Arial" pitchFamily="34" charset="0"/>
                <a:cs typeface="Arial" pitchFamily="34" charset="0"/>
              </a:rPr>
              <a:t>triaje</a:t>
            </a:r>
            <a:r>
              <a:rPr lang="es-ES" sz="3200" dirty="0" smtClean="0">
                <a:solidFill>
                  <a:schemeClr val="tx2">
                    <a:lumMod val="75000"/>
                  </a:schemeClr>
                </a:solidFill>
                <a:latin typeface="Arial" pitchFamily="34" charset="0"/>
                <a:cs typeface="Arial" pitchFamily="34" charset="0"/>
              </a:rPr>
              <a:t> START:</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755576" y="2119256"/>
            <a:ext cx="7128792" cy="3974039"/>
          </a:xfrm>
        </p:spPr>
        <p:txBody>
          <a:bodyPr>
            <a:normAutofit fontScale="77500" lnSpcReduction="20000"/>
          </a:bodyPr>
          <a:lstStyle/>
          <a:p>
            <a:pPr algn="just"/>
            <a:r>
              <a:rPr lang="es-ES" dirty="0" smtClean="0"/>
              <a:t>Paciente que entra en camilla con respiración espontánea y FR 45 rpm.</a:t>
            </a:r>
          </a:p>
          <a:p>
            <a:pPr marL="0" indent="0" algn="just">
              <a:buNone/>
            </a:pPr>
            <a:endParaRPr lang="es-ES" dirty="0" smtClean="0"/>
          </a:p>
          <a:p>
            <a:pPr algn="just"/>
            <a:r>
              <a:rPr lang="es-ES" dirty="0" smtClean="0"/>
              <a:t>Niño que entra por la puerta andando pero asustado.</a:t>
            </a:r>
          </a:p>
          <a:p>
            <a:pPr marL="0" indent="0" algn="just">
              <a:buNone/>
            </a:pPr>
            <a:endParaRPr lang="es-ES" dirty="0" smtClean="0"/>
          </a:p>
          <a:p>
            <a:pPr algn="just"/>
            <a:r>
              <a:rPr lang="es-ES" dirty="0" smtClean="0"/>
              <a:t>Paciente que entra en camilla, respiración espontánea a 25 rpm, buen relleno capilar y no obedece a ordenes. </a:t>
            </a:r>
          </a:p>
          <a:p>
            <a:pPr marL="0" indent="0" algn="just">
              <a:buNone/>
            </a:pPr>
            <a:endParaRPr lang="es-ES" dirty="0" smtClean="0"/>
          </a:p>
          <a:p>
            <a:pPr algn="just"/>
            <a:r>
              <a:rPr lang="es-ES" dirty="0" smtClean="0"/>
              <a:t>Paciente en camilla, no respira y al abrir vía aérea se detecta respiración espontánea. </a:t>
            </a:r>
          </a:p>
          <a:p>
            <a:pPr marL="0" indent="0" algn="just">
              <a:buNone/>
            </a:pPr>
            <a:endParaRPr lang="es-ES" dirty="0" smtClean="0"/>
          </a:p>
          <a:p>
            <a:pPr algn="just"/>
            <a:r>
              <a:rPr lang="es-ES" dirty="0" smtClean="0"/>
              <a:t>Paciente embarazada que entra en camilla, respiración espontánea a 15 rpm, buen relleno capilar y obedece a órdenes.</a:t>
            </a:r>
            <a:endParaRPr lang="es-ES" dirty="0"/>
          </a:p>
        </p:txBody>
      </p:sp>
      <p:sp>
        <p:nvSpPr>
          <p:cNvPr id="4" name="3 Rectángulo"/>
          <p:cNvSpPr/>
          <p:nvPr/>
        </p:nvSpPr>
        <p:spPr>
          <a:xfrm>
            <a:off x="7884368" y="2159732"/>
            <a:ext cx="1152128" cy="3240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7740352" y="2996952"/>
            <a:ext cx="1152128" cy="32403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7891580" y="3717032"/>
            <a:ext cx="1152128" cy="3240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7884368" y="4509120"/>
            <a:ext cx="1152128" cy="3240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7931890" y="5373216"/>
            <a:ext cx="1152128" cy="3240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1911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3212976"/>
            <a:ext cx="6196405" cy="1800201"/>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NEUMOTÓRAX A TENSIÓN.</a:t>
            </a:r>
          </a:p>
          <a:p>
            <a:pPr marL="457200" indent="-457200">
              <a:buClr>
                <a:schemeClr val="tx2">
                  <a:lumMod val="75000"/>
                </a:schemeClr>
              </a:buClr>
              <a:buFont typeface="+mj-lt"/>
              <a:buAutoNum type="alphaLcParenR"/>
            </a:pPr>
            <a:r>
              <a:rPr lang="es-ES" dirty="0" smtClean="0">
                <a:solidFill>
                  <a:schemeClr val="tx2">
                    <a:lumMod val="75000"/>
                  </a:schemeClr>
                </a:solidFill>
              </a:rPr>
              <a:t>TAPONAMIENTO CARDIACO.</a:t>
            </a:r>
          </a:p>
          <a:p>
            <a:pPr marL="457200" indent="-457200">
              <a:buClr>
                <a:schemeClr val="tx2">
                  <a:lumMod val="75000"/>
                </a:schemeClr>
              </a:buClr>
              <a:buFont typeface="+mj-lt"/>
              <a:buAutoNum type="alphaLcParenR"/>
            </a:pPr>
            <a:r>
              <a:rPr lang="es-ES" dirty="0" smtClean="0">
                <a:solidFill>
                  <a:schemeClr val="tx2">
                    <a:lumMod val="75000"/>
                  </a:schemeClr>
                </a:solidFill>
              </a:rPr>
              <a:t>HEMOTÓRAX MASIVO.</a:t>
            </a:r>
          </a:p>
          <a:p>
            <a:pPr marL="457200" indent="-457200">
              <a:buClr>
                <a:schemeClr val="tx2">
                  <a:lumMod val="75000"/>
                </a:schemeClr>
              </a:buClr>
              <a:buFont typeface="+mj-lt"/>
              <a:buAutoNum type="alphaLcParenR"/>
            </a:pPr>
            <a:r>
              <a:rPr lang="es-ES" dirty="0" smtClean="0">
                <a:solidFill>
                  <a:schemeClr val="tx2">
                    <a:lumMod val="75000"/>
                  </a:schemeClr>
                </a:solidFill>
              </a:rPr>
              <a:t>NINGUNA ES CORRECTA.</a:t>
            </a:r>
          </a:p>
        </p:txBody>
      </p:sp>
      <p:sp>
        <p:nvSpPr>
          <p:cNvPr id="4" name="3 Título"/>
          <p:cNvSpPr>
            <a:spLocks noGrp="1"/>
          </p:cNvSpPr>
          <p:nvPr>
            <p:ph type="title"/>
          </p:nvPr>
        </p:nvSpPr>
        <p:spPr>
          <a:xfrm>
            <a:off x="1043608" y="980728"/>
            <a:ext cx="7221393" cy="1296144"/>
          </a:xfrm>
        </p:spPr>
        <p:txBody>
          <a:bodyPr>
            <a:noAutofit/>
          </a:bodyPr>
          <a:lstStyle/>
          <a:p>
            <a:pPr algn="just"/>
            <a:r>
              <a:rPr lang="es-ES" sz="2400" dirty="0" smtClean="0">
                <a:solidFill>
                  <a:schemeClr val="tx2">
                    <a:lumMod val="75000"/>
                  </a:schemeClr>
                </a:solidFill>
              </a:rPr>
              <a:t>Ante un </a:t>
            </a:r>
            <a:r>
              <a:rPr lang="es-ES" sz="2400" dirty="0" err="1" smtClean="0">
                <a:solidFill>
                  <a:schemeClr val="tx2">
                    <a:lumMod val="75000"/>
                  </a:schemeClr>
                </a:solidFill>
              </a:rPr>
              <a:t>politraumatizado</a:t>
            </a:r>
            <a:r>
              <a:rPr lang="es-ES" sz="2400" dirty="0" smtClean="0">
                <a:solidFill>
                  <a:schemeClr val="tx2">
                    <a:lumMod val="75000"/>
                  </a:schemeClr>
                </a:solidFill>
              </a:rPr>
              <a:t>, imposible de auscultar por ambiente muy ruidoso, con vía aérea permeable, dificultad respiratoria, no IY, sólo pulso </a:t>
            </a:r>
            <a:r>
              <a:rPr lang="es-ES" sz="2400" dirty="0" err="1" smtClean="0">
                <a:solidFill>
                  <a:schemeClr val="tx2">
                    <a:lumMod val="75000"/>
                  </a:schemeClr>
                </a:solidFill>
              </a:rPr>
              <a:t>carotídeo</a:t>
            </a:r>
            <a:r>
              <a:rPr lang="es-ES" sz="2400" dirty="0" smtClean="0">
                <a:solidFill>
                  <a:schemeClr val="tx2">
                    <a:lumMod val="75000"/>
                  </a:schemeClr>
                </a:solidFill>
              </a:rPr>
              <a:t> y traumatismo torácico importante sin heridas significativas en piel, sospecharemos en primer lugar:</a:t>
            </a:r>
            <a:endParaRPr lang="es-ES" sz="2400" dirty="0">
              <a:solidFill>
                <a:schemeClr val="tx2">
                  <a:lumMod val="75000"/>
                </a:schemeClr>
              </a:solidFill>
            </a:endParaRPr>
          </a:p>
        </p:txBody>
      </p:sp>
      <p:sp>
        <p:nvSpPr>
          <p:cNvPr id="5" name="4 Elipse"/>
          <p:cNvSpPr/>
          <p:nvPr/>
        </p:nvSpPr>
        <p:spPr>
          <a:xfrm>
            <a:off x="1103864" y="4077072"/>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202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247" y="1340768"/>
            <a:ext cx="676875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982219" y="3601599"/>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4642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24744"/>
            <a:ext cx="655272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Elipse"/>
          <p:cNvSpPr/>
          <p:nvPr/>
        </p:nvSpPr>
        <p:spPr>
          <a:xfrm>
            <a:off x="1147539" y="4105655"/>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1714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12879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895511" y="4653136"/>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5035" y="1"/>
            <a:ext cx="4510961" cy="2996952"/>
          </a:xfrm>
          <a:prstGeom prst="rect">
            <a:avLst/>
          </a:prstGeom>
          <a:noFill/>
          <a:ln>
            <a:noFill/>
          </a:ln>
        </p:spPr>
      </p:pic>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32680" cy="2632710"/>
          </a:xfrm>
          <a:prstGeom prst="rect">
            <a:avLst/>
          </a:prstGeom>
          <a:noFill/>
          <a:ln>
            <a:noFill/>
          </a:ln>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8087" y="10795"/>
            <a:ext cx="53959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378646" y="2396788"/>
            <a:ext cx="4752528" cy="1200329"/>
          </a:xfrm>
          <a:prstGeom prst="rect">
            <a:avLst/>
          </a:prstGeom>
          <a:solidFill>
            <a:schemeClr val="tx2">
              <a:lumMod val="20000"/>
              <a:lumOff val="80000"/>
            </a:schemeClr>
          </a:solidFill>
        </p:spPr>
        <p:txBody>
          <a:bodyPr wrap="square" rtlCol="0">
            <a:spAutoFit/>
          </a:bodyPr>
          <a:lstStyle/>
          <a:p>
            <a:r>
              <a:rPr lang="es-ES" b="1" dirty="0" smtClean="0"/>
              <a:t>Predictores hemorragia/transfusión masiva:</a:t>
            </a:r>
          </a:p>
          <a:p>
            <a:pPr marL="285750" indent="-285750">
              <a:buFont typeface="Arial" pitchFamily="34" charset="0"/>
              <a:buChar char="•"/>
            </a:pPr>
            <a:r>
              <a:rPr lang="es-ES" b="1" dirty="0" smtClean="0"/>
              <a:t>INDICE DE SHOCK = FC / TAS. (0,5 – 0,7)</a:t>
            </a:r>
          </a:p>
          <a:p>
            <a:pPr marL="285750" indent="-285750">
              <a:buFont typeface="Arial" pitchFamily="34" charset="0"/>
              <a:buChar char="•"/>
            </a:pPr>
            <a:r>
              <a:rPr lang="es-ES" b="1" dirty="0" smtClean="0"/>
              <a:t>INDICE SHOCK </a:t>
            </a:r>
            <a:r>
              <a:rPr lang="es-ES" b="1" dirty="0" err="1" smtClean="0"/>
              <a:t>modif</a:t>
            </a:r>
            <a:r>
              <a:rPr lang="es-ES" b="1" dirty="0" smtClean="0"/>
              <a:t>. = FC / TAM</a:t>
            </a:r>
          </a:p>
          <a:p>
            <a:pPr marL="285750" indent="-285750">
              <a:buFont typeface="Arial" pitchFamily="34" charset="0"/>
              <a:buChar char="•"/>
            </a:pPr>
            <a:r>
              <a:rPr lang="es-ES" b="1" dirty="0" smtClean="0"/>
              <a:t>INDICE de ROPE = FC / PP (</a:t>
            </a:r>
            <a:r>
              <a:rPr lang="es-ES" b="1" dirty="0" err="1" smtClean="0"/>
              <a:t>TAs</a:t>
            </a:r>
            <a:r>
              <a:rPr lang="es-ES" b="1" dirty="0"/>
              <a:t> </a:t>
            </a:r>
            <a:r>
              <a:rPr lang="es-ES" b="1" dirty="0" smtClean="0"/>
              <a:t>– </a:t>
            </a:r>
            <a:r>
              <a:rPr lang="es-ES" b="1" dirty="0" err="1" smtClean="0"/>
              <a:t>TAd</a:t>
            </a:r>
            <a:r>
              <a:rPr lang="es-ES" b="1" dirty="0" smtClean="0"/>
              <a:t>). (≥ 3)</a:t>
            </a:r>
            <a:endParaRPr lang="es-ES" b="1" dirty="0"/>
          </a:p>
        </p:txBody>
      </p:sp>
      <p:graphicFrame>
        <p:nvGraphicFramePr>
          <p:cNvPr id="8" name="7 Tabla"/>
          <p:cNvGraphicFramePr>
            <a:graphicFrameLocks noGrp="1"/>
          </p:cNvGraphicFramePr>
          <p:nvPr>
            <p:extLst>
              <p:ext uri="{D42A27DB-BD31-4B8C-83A1-F6EECF244321}">
                <p14:modId xmlns:p14="http://schemas.microsoft.com/office/powerpoint/2010/main" val="2644736871"/>
              </p:ext>
            </p:extLst>
          </p:nvPr>
        </p:nvGraphicFramePr>
        <p:xfrm>
          <a:off x="3655060" y="4713926"/>
          <a:ext cx="5488940" cy="2046732"/>
        </p:xfrm>
        <a:graphic>
          <a:graphicData uri="http://schemas.openxmlformats.org/drawingml/2006/table">
            <a:tbl>
              <a:tblPr firstRow="1" firstCol="1" bandRow="1">
                <a:tableStyleId>{5C22544A-7EE6-4342-B048-85BDC9FD1C3A}</a:tableStyleId>
              </a:tblPr>
              <a:tblGrid>
                <a:gridCol w="5488940"/>
              </a:tblGrid>
              <a:tr h="0">
                <a:tc>
                  <a:txBody>
                    <a:bodyPr/>
                    <a:lstStyle/>
                    <a:p>
                      <a:pPr marL="0" lvl="0" indent="0" algn="just">
                        <a:lnSpc>
                          <a:spcPct val="115000"/>
                        </a:lnSpc>
                        <a:spcAft>
                          <a:spcPts val="1200"/>
                        </a:spcAft>
                        <a:buFont typeface="Symbol"/>
                        <a:buNone/>
                      </a:pPr>
                      <a:r>
                        <a:rPr lang="es-ES" sz="1800" b="1" dirty="0" smtClean="0">
                          <a:solidFill>
                            <a:schemeClr val="tx2">
                              <a:lumMod val="75000"/>
                            </a:schemeClr>
                          </a:solidFill>
                          <a:effectLst/>
                        </a:rPr>
                        <a:t>ABC (≥ 2)</a:t>
                      </a:r>
                    </a:p>
                    <a:p>
                      <a:pPr marL="342900" lvl="0" indent="-342900" algn="just">
                        <a:lnSpc>
                          <a:spcPct val="115000"/>
                        </a:lnSpc>
                        <a:spcAft>
                          <a:spcPts val="1200"/>
                        </a:spcAft>
                        <a:buFont typeface="Symbol"/>
                        <a:buChar char=""/>
                      </a:pPr>
                      <a:r>
                        <a:rPr lang="es-ES" sz="1600" b="1" dirty="0" smtClean="0">
                          <a:solidFill>
                            <a:schemeClr val="tx2">
                              <a:lumMod val="75000"/>
                            </a:schemeClr>
                          </a:solidFill>
                          <a:effectLst/>
                        </a:rPr>
                        <a:t>TAS </a:t>
                      </a:r>
                      <a:r>
                        <a:rPr lang="es-ES" sz="1600" b="1" dirty="0">
                          <a:solidFill>
                            <a:schemeClr val="tx2">
                              <a:lumMod val="75000"/>
                            </a:schemeClr>
                          </a:solidFill>
                          <a:effectLst/>
                        </a:rPr>
                        <a:t>≤ 90 </a:t>
                      </a:r>
                      <a:r>
                        <a:rPr lang="es-ES" sz="1600" b="1" dirty="0" err="1">
                          <a:solidFill>
                            <a:schemeClr val="tx2">
                              <a:lumMod val="75000"/>
                            </a:schemeClr>
                          </a:solidFill>
                          <a:effectLst/>
                        </a:rPr>
                        <a:t>mmHg</a:t>
                      </a:r>
                      <a:r>
                        <a:rPr lang="es-ES" sz="1600" b="1" dirty="0">
                          <a:solidFill>
                            <a:schemeClr val="tx2">
                              <a:lumMod val="75000"/>
                            </a:schemeClr>
                          </a:solidFill>
                          <a:effectLst/>
                        </a:rPr>
                        <a:t> (0=no, 1=sí).</a:t>
                      </a:r>
                    </a:p>
                    <a:p>
                      <a:pPr marL="342900" lvl="0" indent="-342900" algn="just">
                        <a:lnSpc>
                          <a:spcPct val="115000"/>
                        </a:lnSpc>
                        <a:spcAft>
                          <a:spcPts val="1200"/>
                        </a:spcAft>
                        <a:buFont typeface="Symbol"/>
                        <a:buChar char=""/>
                      </a:pPr>
                      <a:r>
                        <a:rPr lang="es-ES" sz="1600" b="1" dirty="0">
                          <a:solidFill>
                            <a:schemeClr val="tx2">
                              <a:lumMod val="75000"/>
                            </a:schemeClr>
                          </a:solidFill>
                          <a:effectLst/>
                        </a:rPr>
                        <a:t>FC ≥ 120 </a:t>
                      </a:r>
                      <a:r>
                        <a:rPr lang="es-ES" sz="1600" b="1" dirty="0" err="1">
                          <a:solidFill>
                            <a:schemeClr val="tx2">
                              <a:lumMod val="75000"/>
                            </a:schemeClr>
                          </a:solidFill>
                          <a:effectLst/>
                        </a:rPr>
                        <a:t>lpm</a:t>
                      </a:r>
                      <a:r>
                        <a:rPr lang="es-ES" sz="1600" b="1" dirty="0">
                          <a:solidFill>
                            <a:schemeClr val="tx2">
                              <a:lumMod val="75000"/>
                            </a:schemeClr>
                          </a:solidFill>
                          <a:effectLst/>
                        </a:rPr>
                        <a:t> (0=no, 1=sí).</a:t>
                      </a:r>
                    </a:p>
                    <a:p>
                      <a:pPr marL="342900" lvl="0" indent="-342900" algn="just">
                        <a:lnSpc>
                          <a:spcPct val="115000"/>
                        </a:lnSpc>
                        <a:spcAft>
                          <a:spcPts val="1200"/>
                        </a:spcAft>
                        <a:buFont typeface="Symbol"/>
                        <a:buChar char=""/>
                      </a:pPr>
                      <a:r>
                        <a:rPr lang="es-ES" sz="1600" b="1" dirty="0">
                          <a:solidFill>
                            <a:schemeClr val="tx2">
                              <a:lumMod val="75000"/>
                            </a:schemeClr>
                          </a:solidFill>
                          <a:effectLst/>
                        </a:rPr>
                        <a:t>Mecanismo penetrante (0=no, 1=sí).</a:t>
                      </a:r>
                    </a:p>
                    <a:p>
                      <a:pPr marL="342900" lvl="0" indent="-342900" algn="just">
                        <a:lnSpc>
                          <a:spcPct val="115000"/>
                        </a:lnSpc>
                        <a:spcAft>
                          <a:spcPts val="1200"/>
                        </a:spcAft>
                        <a:buFont typeface="Symbol"/>
                        <a:buChar char=""/>
                      </a:pPr>
                      <a:r>
                        <a:rPr lang="es-ES" sz="1600" b="1" dirty="0">
                          <a:solidFill>
                            <a:schemeClr val="tx2">
                              <a:lumMod val="75000"/>
                            </a:schemeClr>
                          </a:solidFill>
                          <a:effectLst/>
                        </a:rPr>
                        <a:t>Visualización de líquido libre en eco-</a:t>
                      </a:r>
                      <a:r>
                        <a:rPr lang="es-ES" sz="1600" b="1" dirty="0" err="1">
                          <a:solidFill>
                            <a:schemeClr val="tx2">
                              <a:lumMod val="75000"/>
                            </a:schemeClr>
                          </a:solidFill>
                          <a:effectLst/>
                        </a:rPr>
                        <a:t>Fast</a:t>
                      </a:r>
                      <a:r>
                        <a:rPr lang="es-ES" sz="1600" b="1" dirty="0">
                          <a:solidFill>
                            <a:schemeClr val="tx2">
                              <a:lumMod val="75000"/>
                            </a:schemeClr>
                          </a:solidFill>
                          <a:effectLst/>
                        </a:rPr>
                        <a:t> (0=no, 1=sí).</a:t>
                      </a:r>
                      <a:endParaRPr lang="es-ES" sz="1600" b="1" dirty="0">
                        <a:solidFill>
                          <a:schemeClr val="tx2">
                            <a:lumMod val="75000"/>
                          </a:schemeClr>
                        </a:solidFill>
                        <a:effectLst/>
                        <a:latin typeface="Calibri"/>
                        <a:ea typeface="Calibri"/>
                        <a:cs typeface="Times New Roman"/>
                      </a:endParaRPr>
                    </a:p>
                  </a:txBody>
                  <a:tcPr marL="68580" marR="68580" marT="0" marB="0">
                    <a:solidFill>
                      <a:schemeClr val="tx2">
                        <a:lumMod val="20000"/>
                        <a:lumOff val="80000"/>
                      </a:schemeClr>
                    </a:solidFill>
                  </a:tcPr>
                </a:tc>
              </a:tr>
            </a:tbl>
          </a:graphicData>
        </a:graphic>
      </p:graphicFrame>
    </p:spTree>
    <p:extLst>
      <p:ext uri="{BB962C8B-B14F-4D97-AF65-F5344CB8AC3E}">
        <p14:creationId xmlns:p14="http://schemas.microsoft.com/office/powerpoint/2010/main" val="117615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75"/>
                                        </p:tgtEl>
                                        <p:attrNameLst>
                                          <p:attrName>style.visibility</p:attrName>
                                        </p:attrNameLst>
                                      </p:cBhvr>
                                      <p:to>
                                        <p:strVal val="visible"/>
                                      </p:to>
                                    </p:set>
                                    <p:animEffect transition="in" filter="barn(inVertical)">
                                      <p:cBhvr>
                                        <p:cTn id="26" dur="500"/>
                                        <p:tgtEl>
                                          <p:spTgt spid="307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2800" dirty="0" smtClean="0">
                <a:latin typeface="Arial" pitchFamily="34" charset="0"/>
                <a:cs typeface="Arial" pitchFamily="34" charset="0"/>
              </a:rPr>
              <a:t>Respecto al niño </a:t>
            </a:r>
            <a:r>
              <a:rPr lang="es-ES" sz="2800" dirty="0" err="1" smtClean="0">
                <a:latin typeface="Arial" pitchFamily="34" charset="0"/>
                <a:cs typeface="Arial" pitchFamily="34" charset="0"/>
              </a:rPr>
              <a:t>politraumatizado</a:t>
            </a:r>
            <a:r>
              <a:rPr lang="es-ES" sz="2800" dirty="0" smtClean="0">
                <a:latin typeface="Arial" pitchFamily="34" charset="0"/>
                <a:cs typeface="Arial" pitchFamily="34" charset="0"/>
              </a:rPr>
              <a:t>, señale lo incorrecto:</a:t>
            </a:r>
            <a:endParaRPr lang="es-ES" sz="2800" dirty="0">
              <a:latin typeface="Arial" pitchFamily="34" charset="0"/>
              <a:cs typeface="Arial" pitchFamily="34" charset="0"/>
            </a:endParaRPr>
          </a:p>
        </p:txBody>
      </p:sp>
      <p:sp>
        <p:nvSpPr>
          <p:cNvPr id="3" name="2 Marcador de contenido"/>
          <p:cNvSpPr>
            <a:spLocks noGrp="1"/>
          </p:cNvSpPr>
          <p:nvPr>
            <p:ph idx="1"/>
          </p:nvPr>
        </p:nvSpPr>
        <p:spPr>
          <a:xfrm>
            <a:off x="1187624" y="2119257"/>
            <a:ext cx="6768752" cy="3603812"/>
          </a:xfrm>
        </p:spPr>
        <p:txBody>
          <a:bodyPr>
            <a:normAutofit/>
          </a:bodyPr>
          <a:lstStyle/>
          <a:p>
            <a:pPr marL="457200" indent="-457200">
              <a:buClr>
                <a:schemeClr val="tx2">
                  <a:lumMod val="75000"/>
                </a:schemeClr>
              </a:buClr>
              <a:buFont typeface="+mj-lt"/>
              <a:buAutoNum type="alphaLcParenR"/>
            </a:pPr>
            <a:r>
              <a:rPr lang="es-ES" dirty="0" smtClean="0">
                <a:solidFill>
                  <a:schemeClr val="tx2">
                    <a:lumMod val="75000"/>
                  </a:schemeClr>
                </a:solidFill>
              </a:rPr>
              <a:t>Podremos retirar con total seguridad collarín cervical ante una </a:t>
            </a:r>
            <a:r>
              <a:rPr lang="es-ES" dirty="0" err="1" smtClean="0">
                <a:solidFill>
                  <a:schemeClr val="tx2">
                    <a:lumMod val="75000"/>
                  </a:schemeClr>
                </a:solidFill>
              </a:rPr>
              <a:t>Rx</a:t>
            </a:r>
            <a:r>
              <a:rPr lang="es-ES" dirty="0" smtClean="0">
                <a:solidFill>
                  <a:schemeClr val="tx2">
                    <a:lumMod val="75000"/>
                  </a:schemeClr>
                </a:solidFill>
              </a:rPr>
              <a:t> cervical normal y que cumpla los criterios NEXUS.</a:t>
            </a:r>
          </a:p>
          <a:p>
            <a:pPr marL="457200" indent="-457200">
              <a:buClr>
                <a:schemeClr val="tx2">
                  <a:lumMod val="75000"/>
                </a:schemeClr>
              </a:buClr>
              <a:buFont typeface="+mj-lt"/>
              <a:buAutoNum type="alphaLcParenR"/>
            </a:pPr>
            <a:r>
              <a:rPr lang="es-ES" dirty="0" smtClean="0">
                <a:solidFill>
                  <a:schemeClr val="tx2">
                    <a:lumMod val="75000"/>
                  </a:schemeClr>
                </a:solidFill>
              </a:rPr>
              <a:t> Un ITP &lt; 8 indica trauma grave.</a:t>
            </a:r>
          </a:p>
          <a:p>
            <a:pPr marL="457200" indent="-457200">
              <a:buClr>
                <a:schemeClr val="tx2">
                  <a:lumMod val="75000"/>
                </a:schemeClr>
              </a:buClr>
              <a:buFont typeface="+mj-lt"/>
              <a:buAutoNum type="alphaLcParenR"/>
            </a:pPr>
            <a:r>
              <a:rPr lang="es-ES" dirty="0" smtClean="0">
                <a:solidFill>
                  <a:schemeClr val="tx2">
                    <a:lumMod val="75000"/>
                  </a:schemeClr>
                </a:solidFill>
              </a:rPr>
              <a:t>Por una mayor movilidad y elasticidad del raquis, los niños son más propensos a padecer un SCIWORA (lesión medular sin </a:t>
            </a:r>
            <a:r>
              <a:rPr lang="es-ES" dirty="0" err="1" smtClean="0">
                <a:solidFill>
                  <a:schemeClr val="tx2">
                    <a:lumMod val="75000"/>
                  </a:schemeClr>
                </a:solidFill>
              </a:rPr>
              <a:t>fx</a:t>
            </a:r>
            <a:r>
              <a:rPr lang="es-ES" dirty="0" smtClean="0">
                <a:solidFill>
                  <a:schemeClr val="tx2">
                    <a:lumMod val="75000"/>
                  </a:schemeClr>
                </a:solidFill>
              </a:rPr>
              <a:t> vertebral).</a:t>
            </a:r>
          </a:p>
          <a:p>
            <a:pPr marL="457200" indent="-457200">
              <a:buClr>
                <a:schemeClr val="tx2">
                  <a:lumMod val="75000"/>
                </a:schemeClr>
              </a:buClr>
              <a:buFont typeface="+mj-lt"/>
              <a:buAutoNum type="alphaLcParenR"/>
            </a:pPr>
            <a:r>
              <a:rPr lang="es-ES" dirty="0" smtClean="0">
                <a:solidFill>
                  <a:schemeClr val="tx2">
                    <a:lumMod val="75000"/>
                  </a:schemeClr>
                </a:solidFill>
              </a:rPr>
              <a:t>En el trauma torácico, la lesión más frecuente en niños es la contusión pulmonar.</a:t>
            </a:r>
            <a:endParaRPr lang="es-ES" dirty="0">
              <a:solidFill>
                <a:schemeClr val="tx2">
                  <a:lumMod val="75000"/>
                </a:schemeClr>
              </a:solidFill>
            </a:endParaRPr>
          </a:p>
        </p:txBody>
      </p:sp>
      <p:sp>
        <p:nvSpPr>
          <p:cNvPr id="4" name="3 Elipse"/>
          <p:cNvSpPr/>
          <p:nvPr/>
        </p:nvSpPr>
        <p:spPr>
          <a:xfrm>
            <a:off x="1043608" y="2132856"/>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9324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600" dirty="0" smtClean="0">
                <a:solidFill>
                  <a:schemeClr val="tx2">
                    <a:lumMod val="75000"/>
                  </a:schemeClr>
                </a:solidFill>
                <a:latin typeface="Arial" pitchFamily="34" charset="0"/>
                <a:cs typeface="Arial" pitchFamily="34" charset="0"/>
              </a:rPr>
              <a:t>Señale cuál no es criterio LEXUS:</a:t>
            </a:r>
            <a:endParaRPr lang="es-ES" sz="36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187624" y="2119257"/>
            <a:ext cx="6768752" cy="3603812"/>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Ausencia de dolor en la columna cervical.</a:t>
            </a:r>
          </a:p>
          <a:p>
            <a:pPr marL="457200" indent="-457200">
              <a:buClr>
                <a:schemeClr val="tx2">
                  <a:lumMod val="75000"/>
                </a:schemeClr>
              </a:buClr>
              <a:buFont typeface="+mj-lt"/>
              <a:buAutoNum type="alphaLcParenR"/>
            </a:pPr>
            <a:r>
              <a:rPr lang="es-ES" dirty="0" smtClean="0">
                <a:solidFill>
                  <a:schemeClr val="tx2">
                    <a:lumMod val="75000"/>
                  </a:schemeClr>
                </a:solidFill>
              </a:rPr>
              <a:t>Ausencia de evidencia de hallarse bajo efecto de tóxicos. </a:t>
            </a:r>
          </a:p>
          <a:p>
            <a:pPr marL="457200" indent="-457200">
              <a:buClr>
                <a:schemeClr val="tx2">
                  <a:lumMod val="75000"/>
                </a:schemeClr>
              </a:buClr>
              <a:buFont typeface="+mj-lt"/>
              <a:buAutoNum type="alphaLcParenR"/>
            </a:pPr>
            <a:r>
              <a:rPr lang="es-ES" dirty="0" smtClean="0">
                <a:solidFill>
                  <a:schemeClr val="tx2">
                    <a:lumMod val="75000"/>
                  </a:schemeClr>
                </a:solidFill>
              </a:rPr>
              <a:t>Presencia de lesiones dolorosas que desvíen su atención y enmascaren un posible dolor en la región cervical.</a:t>
            </a:r>
          </a:p>
          <a:p>
            <a:pPr marL="457200" indent="-457200">
              <a:buClr>
                <a:schemeClr val="tx2">
                  <a:lumMod val="75000"/>
                </a:schemeClr>
              </a:buClr>
              <a:buFont typeface="+mj-lt"/>
              <a:buAutoNum type="alphaLcParenR"/>
            </a:pPr>
            <a:r>
              <a:rPr lang="es-ES" dirty="0" smtClean="0">
                <a:solidFill>
                  <a:schemeClr val="tx2">
                    <a:lumMod val="75000"/>
                  </a:schemeClr>
                </a:solidFill>
              </a:rPr>
              <a:t>Ausencia de déficit neurológico focal, ni motor ni sensitivo, en la exploración física.</a:t>
            </a:r>
            <a:endParaRPr lang="es-ES" dirty="0">
              <a:solidFill>
                <a:schemeClr val="tx2">
                  <a:lumMod val="75000"/>
                </a:schemeClr>
              </a:solidFill>
            </a:endParaRPr>
          </a:p>
        </p:txBody>
      </p:sp>
      <p:sp>
        <p:nvSpPr>
          <p:cNvPr id="4" name="3 Elipse"/>
          <p:cNvSpPr/>
          <p:nvPr/>
        </p:nvSpPr>
        <p:spPr>
          <a:xfrm>
            <a:off x="1160457" y="3366720"/>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674" y="1844824"/>
            <a:ext cx="6791326"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94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6965245" cy="1202485"/>
          </a:xfrm>
        </p:spPr>
        <p:txBody>
          <a:bodyPr>
            <a:normAutofit/>
          </a:bodyPr>
          <a:lstStyle/>
          <a:p>
            <a:pPr algn="just"/>
            <a:r>
              <a:rPr lang="es-ES" sz="3600" dirty="0" smtClean="0">
                <a:solidFill>
                  <a:schemeClr val="tx2">
                    <a:lumMod val="75000"/>
                  </a:schemeClr>
                </a:solidFill>
                <a:latin typeface="Arial" pitchFamily="34" charset="0"/>
                <a:cs typeface="Arial" pitchFamily="34" charset="0"/>
              </a:rPr>
              <a:t>Respecto al MTS (Manchester), señale la relación incorrecta:</a:t>
            </a:r>
            <a:endParaRPr lang="es-ES" sz="36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187624" y="2276872"/>
            <a:ext cx="6624736" cy="3603812"/>
          </a:xfrm>
        </p:spPr>
        <p:txBody>
          <a:bodyPr/>
          <a:lstStyle/>
          <a:p>
            <a:pPr marL="457200" indent="-457200" algn="just">
              <a:buClr>
                <a:schemeClr val="tx2">
                  <a:lumMod val="75000"/>
                </a:schemeClr>
              </a:buClr>
              <a:buFont typeface="+mj-lt"/>
              <a:buAutoNum type="alphaLcParenR"/>
            </a:pPr>
            <a:r>
              <a:rPr lang="es-ES" dirty="0" smtClean="0">
                <a:solidFill>
                  <a:schemeClr val="tx2">
                    <a:lumMod val="75000"/>
                  </a:schemeClr>
                </a:solidFill>
              </a:rPr>
              <a:t>Color rojo, atención inmediata, tiempo máximo de atención 0 minutos. </a:t>
            </a:r>
          </a:p>
          <a:p>
            <a:pPr marL="457200" indent="-457200" algn="just">
              <a:buClr>
                <a:schemeClr val="tx2">
                  <a:lumMod val="75000"/>
                </a:schemeClr>
              </a:buClr>
              <a:buFont typeface="+mj-lt"/>
              <a:buAutoNum type="alphaLcParenR"/>
            </a:pPr>
            <a:r>
              <a:rPr lang="es-ES" dirty="0" smtClean="0">
                <a:solidFill>
                  <a:schemeClr val="tx2">
                    <a:lumMod val="75000"/>
                  </a:schemeClr>
                </a:solidFill>
              </a:rPr>
              <a:t>Color amarillo, atención urgente, tiempo máximo de atención, 30 minutos.</a:t>
            </a:r>
          </a:p>
          <a:p>
            <a:pPr marL="457200" indent="-457200" algn="just">
              <a:buClr>
                <a:schemeClr val="tx2">
                  <a:lumMod val="75000"/>
                </a:schemeClr>
              </a:buClr>
              <a:buFont typeface="+mj-lt"/>
              <a:buAutoNum type="alphaLcParenR"/>
            </a:pPr>
            <a:r>
              <a:rPr lang="es-ES" dirty="0" smtClean="0">
                <a:solidFill>
                  <a:schemeClr val="tx2">
                    <a:lumMod val="75000"/>
                  </a:schemeClr>
                </a:solidFill>
              </a:rPr>
              <a:t>Color naranja, atención muy urgente, tiempo máximo de atención 10 minutos.</a:t>
            </a:r>
          </a:p>
          <a:p>
            <a:pPr marL="457200" indent="-457200" algn="just">
              <a:buClr>
                <a:schemeClr val="tx2">
                  <a:lumMod val="75000"/>
                </a:schemeClr>
              </a:buClr>
              <a:buFont typeface="+mj-lt"/>
              <a:buAutoNum type="alphaLcParenR"/>
            </a:pPr>
            <a:r>
              <a:rPr lang="es-ES" dirty="0" smtClean="0">
                <a:solidFill>
                  <a:schemeClr val="tx2">
                    <a:lumMod val="75000"/>
                  </a:schemeClr>
                </a:solidFill>
              </a:rPr>
              <a:t>Color verde, atención normal, tiempo máximo de atención 120 min.</a:t>
            </a:r>
            <a:endParaRPr lang="es-ES" dirty="0">
              <a:solidFill>
                <a:schemeClr val="tx2">
                  <a:lumMod val="75000"/>
                </a:schemeClr>
              </a:solidFill>
            </a:endParaRPr>
          </a:p>
        </p:txBody>
      </p:sp>
      <p:sp>
        <p:nvSpPr>
          <p:cNvPr id="4" name="3 Elipse"/>
          <p:cNvSpPr/>
          <p:nvPr/>
        </p:nvSpPr>
        <p:spPr>
          <a:xfrm>
            <a:off x="1123204" y="3068960"/>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0775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484784"/>
            <a:ext cx="6965245" cy="1202485"/>
          </a:xfrm>
        </p:spPr>
        <p:txBody>
          <a:bodyPr>
            <a:noAutofit/>
          </a:bodyPr>
          <a:lstStyle/>
          <a:p>
            <a:pPr algn="just"/>
            <a:r>
              <a:rPr lang="es-ES" sz="2800" dirty="0" smtClean="0">
                <a:solidFill>
                  <a:schemeClr val="tx2">
                    <a:lumMod val="75000"/>
                  </a:schemeClr>
                </a:solidFill>
                <a:latin typeface="Arial" pitchFamily="34" charset="0"/>
                <a:cs typeface="Arial" pitchFamily="34" charset="0"/>
              </a:rPr>
              <a:t>Durante la asistencia a la transición del RNT en la sala de partos, los objetivos de Saturación son todos los siguientes, excepto:</a:t>
            </a:r>
            <a:endParaRPr lang="es-ES" sz="28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187624" y="3356992"/>
            <a:ext cx="6196405" cy="1944216"/>
          </a:xfrm>
        </p:spPr>
        <p:txBody>
          <a:bodyPr/>
          <a:lstStyle/>
          <a:p>
            <a:pPr marL="457200" indent="-457200">
              <a:buClr>
                <a:schemeClr val="tx2">
                  <a:lumMod val="75000"/>
                </a:schemeClr>
              </a:buClr>
              <a:buFont typeface="+mj-lt"/>
              <a:buAutoNum type="alphaLcParenR"/>
            </a:pPr>
            <a:r>
              <a:rPr lang="es-ES" dirty="0" err="1" smtClean="0">
                <a:solidFill>
                  <a:schemeClr val="tx2">
                    <a:lumMod val="75000"/>
                  </a:schemeClr>
                </a:solidFill>
              </a:rPr>
              <a:t>Sat</a:t>
            </a:r>
            <a:r>
              <a:rPr lang="es-ES" dirty="0" smtClean="0">
                <a:solidFill>
                  <a:schemeClr val="tx2">
                    <a:lumMod val="75000"/>
                  </a:schemeClr>
                </a:solidFill>
              </a:rPr>
              <a:t> a los 3 minutos: 60-80%.</a:t>
            </a:r>
          </a:p>
          <a:p>
            <a:pPr marL="457200" indent="-457200">
              <a:buClr>
                <a:schemeClr val="tx2">
                  <a:lumMod val="75000"/>
                </a:schemeClr>
              </a:buClr>
              <a:buFont typeface="+mj-lt"/>
              <a:buAutoNum type="alphaLcParenR"/>
            </a:pPr>
            <a:r>
              <a:rPr lang="es-ES" dirty="0" smtClean="0">
                <a:solidFill>
                  <a:schemeClr val="tx2">
                    <a:lumMod val="75000"/>
                  </a:schemeClr>
                </a:solidFill>
              </a:rPr>
              <a:t>SatO2 a los 10 minutos 90-97%.</a:t>
            </a:r>
          </a:p>
          <a:p>
            <a:pPr marL="457200" indent="-457200">
              <a:buClr>
                <a:schemeClr val="tx2">
                  <a:lumMod val="75000"/>
                </a:schemeClr>
              </a:buClr>
              <a:buFont typeface="+mj-lt"/>
              <a:buAutoNum type="alphaLcParenR"/>
            </a:pPr>
            <a:r>
              <a:rPr lang="es-ES" dirty="0" smtClean="0">
                <a:solidFill>
                  <a:schemeClr val="tx2">
                    <a:lumMod val="75000"/>
                  </a:schemeClr>
                </a:solidFill>
              </a:rPr>
              <a:t>SatO2 a los 5 minutos: 85-90%</a:t>
            </a:r>
          </a:p>
          <a:p>
            <a:pPr marL="457200" indent="-457200">
              <a:buClr>
                <a:schemeClr val="tx2">
                  <a:lumMod val="75000"/>
                </a:schemeClr>
              </a:buClr>
              <a:buFont typeface="+mj-lt"/>
              <a:buAutoNum type="alphaLcParenR"/>
            </a:pPr>
            <a:r>
              <a:rPr lang="es-ES" dirty="0" smtClean="0">
                <a:solidFill>
                  <a:schemeClr val="tx2">
                    <a:lumMod val="75000"/>
                  </a:schemeClr>
                </a:solidFill>
              </a:rPr>
              <a:t>SatO2 a los 3 minutos: 70-80%.</a:t>
            </a:r>
            <a:endParaRPr lang="es-ES" dirty="0">
              <a:solidFill>
                <a:schemeClr val="tx2">
                  <a:lumMod val="75000"/>
                </a:schemeClr>
              </a:solidFill>
            </a:endParaRPr>
          </a:p>
        </p:txBody>
      </p:sp>
      <p:sp>
        <p:nvSpPr>
          <p:cNvPr id="4" name="3 Elipse"/>
          <p:cNvSpPr/>
          <p:nvPr/>
        </p:nvSpPr>
        <p:spPr>
          <a:xfrm>
            <a:off x="1160457" y="3366720"/>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66"/>
            <a:ext cx="3923928" cy="313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14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ES" sz="2800" dirty="0" smtClean="0">
                <a:solidFill>
                  <a:schemeClr val="tx2">
                    <a:lumMod val="75000"/>
                  </a:schemeClr>
                </a:solidFill>
                <a:latin typeface="Arial" pitchFamily="34" charset="0"/>
                <a:cs typeface="Arial" pitchFamily="34" charset="0"/>
              </a:rPr>
              <a:t>En base a qué dos variables se actúa durante la asistencia a la transición del RN en sala de partos?</a:t>
            </a:r>
            <a:endParaRPr lang="es-ES" sz="28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259632" y="2564904"/>
            <a:ext cx="6196405" cy="1957815"/>
          </a:xfrm>
        </p:spPr>
        <p:txBody>
          <a:bodyPr>
            <a:normAutofit lnSpcReduction="10000"/>
          </a:bodyPr>
          <a:lstStyle/>
          <a:p>
            <a:pPr marL="457200" indent="-457200">
              <a:buClr>
                <a:schemeClr val="tx2">
                  <a:lumMod val="75000"/>
                </a:schemeClr>
              </a:buClr>
              <a:buFont typeface="+mj-lt"/>
              <a:buAutoNum type="alphaLcParenR"/>
            </a:pPr>
            <a:r>
              <a:rPr lang="es-ES" dirty="0" smtClean="0">
                <a:solidFill>
                  <a:schemeClr val="tx2">
                    <a:lumMod val="75000"/>
                  </a:schemeClr>
                </a:solidFill>
              </a:rPr>
              <a:t>FC y TA.</a:t>
            </a:r>
          </a:p>
          <a:p>
            <a:pPr marL="457200" indent="-457200">
              <a:buClr>
                <a:schemeClr val="tx2">
                  <a:lumMod val="75000"/>
                </a:schemeClr>
              </a:buClr>
              <a:buFont typeface="+mj-lt"/>
              <a:buAutoNum type="alphaLcParenR"/>
            </a:pPr>
            <a:r>
              <a:rPr lang="es-ES" dirty="0" smtClean="0">
                <a:solidFill>
                  <a:schemeClr val="tx2">
                    <a:lumMod val="75000"/>
                  </a:schemeClr>
                </a:solidFill>
              </a:rPr>
              <a:t>Respiración y FC.</a:t>
            </a:r>
          </a:p>
          <a:p>
            <a:pPr marL="457200" indent="-457200">
              <a:buClr>
                <a:schemeClr val="tx2">
                  <a:lumMod val="75000"/>
                </a:schemeClr>
              </a:buClr>
              <a:buFont typeface="+mj-lt"/>
              <a:buAutoNum type="alphaLcParenR"/>
            </a:pPr>
            <a:r>
              <a:rPr lang="es-ES" dirty="0" smtClean="0">
                <a:solidFill>
                  <a:schemeClr val="tx2">
                    <a:lumMod val="75000"/>
                  </a:schemeClr>
                </a:solidFill>
              </a:rPr>
              <a:t>Respuesta a estímulos y FC. </a:t>
            </a:r>
          </a:p>
          <a:p>
            <a:pPr marL="457200" indent="-457200">
              <a:buClr>
                <a:schemeClr val="tx2">
                  <a:lumMod val="75000"/>
                </a:schemeClr>
              </a:buClr>
              <a:buFont typeface="+mj-lt"/>
              <a:buAutoNum type="alphaLcParenR"/>
            </a:pPr>
            <a:r>
              <a:rPr lang="es-ES" dirty="0" smtClean="0">
                <a:solidFill>
                  <a:schemeClr val="tx2">
                    <a:lumMod val="75000"/>
                  </a:schemeClr>
                </a:solidFill>
              </a:rPr>
              <a:t>Ninguna de las anteriores variables se toma en cuenta a la hora de actuar</a:t>
            </a:r>
            <a:r>
              <a:rPr lang="es-ES" dirty="0" smtClean="0"/>
              <a:t>.. </a:t>
            </a:r>
            <a:endParaRPr lang="es-ES" dirty="0"/>
          </a:p>
        </p:txBody>
      </p:sp>
      <p:sp>
        <p:nvSpPr>
          <p:cNvPr id="4" name="3 Elipse"/>
          <p:cNvSpPr/>
          <p:nvPr/>
        </p:nvSpPr>
        <p:spPr>
          <a:xfrm>
            <a:off x="1171268" y="2996952"/>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4" y="0"/>
            <a:ext cx="6854825" cy="630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579" y="2420888"/>
            <a:ext cx="2250182" cy="229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38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fade">
                                      <p:cBhvr>
                                        <p:cTn id="16"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ES" sz="3200" dirty="0" smtClean="0">
                <a:solidFill>
                  <a:schemeClr val="tx2">
                    <a:lumMod val="75000"/>
                  </a:schemeClr>
                </a:solidFill>
                <a:latin typeface="Arial" pitchFamily="34" charset="0"/>
                <a:cs typeface="Arial" pitchFamily="34" charset="0"/>
              </a:rPr>
              <a:t>Respecto a los fármacos empleados en el SVA pediátrico, señale lo incorrecto:</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187624" y="2636912"/>
            <a:ext cx="6696744" cy="2029823"/>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Adrenalina 0,01 mg/kg.</a:t>
            </a:r>
          </a:p>
          <a:p>
            <a:pPr marL="457200" indent="-457200">
              <a:buClr>
                <a:schemeClr val="tx2">
                  <a:lumMod val="75000"/>
                </a:schemeClr>
              </a:buClr>
              <a:buFont typeface="+mj-lt"/>
              <a:buAutoNum type="alphaLcParenR"/>
            </a:pPr>
            <a:r>
              <a:rPr lang="es-ES" dirty="0" err="1" smtClean="0">
                <a:solidFill>
                  <a:schemeClr val="tx2">
                    <a:lumMod val="75000"/>
                  </a:schemeClr>
                </a:solidFill>
              </a:rPr>
              <a:t>Amiodarona</a:t>
            </a:r>
            <a:r>
              <a:rPr lang="es-ES" dirty="0" smtClean="0">
                <a:solidFill>
                  <a:schemeClr val="tx2">
                    <a:lumMod val="75000"/>
                  </a:schemeClr>
                </a:solidFill>
              </a:rPr>
              <a:t> 5 mg/kg.</a:t>
            </a:r>
          </a:p>
          <a:p>
            <a:pPr marL="457200" indent="-457200">
              <a:buClr>
                <a:schemeClr val="tx2">
                  <a:lumMod val="75000"/>
                </a:schemeClr>
              </a:buClr>
              <a:buFont typeface="+mj-lt"/>
              <a:buAutoNum type="alphaLcParenR"/>
            </a:pPr>
            <a:r>
              <a:rPr lang="es-ES" dirty="0" smtClean="0">
                <a:solidFill>
                  <a:schemeClr val="tx2">
                    <a:lumMod val="75000"/>
                  </a:schemeClr>
                </a:solidFill>
              </a:rPr>
              <a:t>Atropina 0,02 mg/kg.</a:t>
            </a:r>
          </a:p>
          <a:p>
            <a:pPr marL="457200" indent="-457200">
              <a:buClr>
                <a:schemeClr val="tx2">
                  <a:lumMod val="75000"/>
                </a:schemeClr>
              </a:buClr>
              <a:buFont typeface="+mj-lt"/>
              <a:buAutoNum type="alphaLcParenR"/>
            </a:pPr>
            <a:r>
              <a:rPr lang="es-ES" dirty="0" smtClean="0">
                <a:solidFill>
                  <a:schemeClr val="tx2">
                    <a:lumMod val="75000"/>
                  </a:schemeClr>
                </a:solidFill>
              </a:rPr>
              <a:t>Adrenalina 0,01 ml/kg (1:1000).</a:t>
            </a:r>
            <a:endParaRPr lang="es-ES" dirty="0">
              <a:solidFill>
                <a:schemeClr val="tx2">
                  <a:lumMod val="75000"/>
                </a:schemeClr>
              </a:solidFill>
            </a:endParaRPr>
          </a:p>
        </p:txBody>
      </p:sp>
      <p:sp>
        <p:nvSpPr>
          <p:cNvPr id="4" name="3 Elipse"/>
          <p:cNvSpPr/>
          <p:nvPr/>
        </p:nvSpPr>
        <p:spPr>
          <a:xfrm>
            <a:off x="1171268" y="4005064"/>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4210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600" dirty="0" smtClean="0">
                <a:solidFill>
                  <a:schemeClr val="tx2">
                    <a:lumMod val="75000"/>
                  </a:schemeClr>
                </a:solidFill>
                <a:latin typeface="Arial" pitchFamily="34" charset="0"/>
                <a:cs typeface="Arial" pitchFamily="34" charset="0"/>
              </a:rPr>
              <a:t>Respecto al SVA adulto, señale lo incorrecto:</a:t>
            </a:r>
            <a:endParaRPr lang="es-ES" sz="36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115616" y="2119257"/>
            <a:ext cx="6840760" cy="3603812"/>
          </a:xfrm>
        </p:spPr>
        <p:txBody>
          <a:bodyPr>
            <a:normAutofit lnSpcReduction="10000"/>
          </a:bodyPr>
          <a:lstStyle/>
          <a:p>
            <a:pPr marL="457200" lvl="0" indent="-457200">
              <a:buClr>
                <a:schemeClr val="tx2">
                  <a:lumMod val="75000"/>
                </a:schemeClr>
              </a:buClr>
              <a:buFont typeface="+mj-lt"/>
              <a:buAutoNum type="alphaLcParenR"/>
            </a:pPr>
            <a:r>
              <a:rPr lang="de-DE" dirty="0">
                <a:solidFill>
                  <a:schemeClr val="tx2">
                    <a:lumMod val="75000"/>
                  </a:schemeClr>
                </a:solidFill>
                <a:latin typeface="Arial" pitchFamily="34" charset="0"/>
                <a:cs typeface="Arial" pitchFamily="34" charset="0"/>
              </a:rPr>
              <a:t>U</a:t>
            </a:r>
            <a:r>
              <a:rPr lang="de-DE" dirty="0" smtClean="0">
                <a:solidFill>
                  <a:schemeClr val="tx2">
                    <a:lumMod val="75000"/>
                  </a:schemeClr>
                </a:solidFill>
                <a:latin typeface="Arial" pitchFamily="34" charset="0"/>
                <a:cs typeface="Arial" pitchFamily="34" charset="0"/>
              </a:rPr>
              <a:t>n </a:t>
            </a:r>
            <a:r>
              <a:rPr lang="de-DE" dirty="0">
                <a:solidFill>
                  <a:schemeClr val="tx2">
                    <a:lumMod val="75000"/>
                  </a:schemeClr>
                </a:solidFill>
                <a:latin typeface="Arial" pitchFamily="34" charset="0"/>
                <a:cs typeface="Arial" pitchFamily="34" charset="0"/>
              </a:rPr>
              <a:t>aumento del EtCO2 durante la RCP puede indicar que se ha producido una RCE, </a:t>
            </a:r>
            <a:r>
              <a:rPr lang="es-ES" dirty="0" smtClean="0">
                <a:solidFill>
                  <a:schemeClr val="tx2">
                    <a:lumMod val="75000"/>
                  </a:schemeClr>
                </a:solidFill>
                <a:latin typeface="Arial" pitchFamily="34" charset="0"/>
                <a:cs typeface="Arial" pitchFamily="34" charset="0"/>
              </a:rPr>
              <a:t>por lo que podemos interrumpir las compresiones.</a:t>
            </a:r>
          </a:p>
          <a:p>
            <a:pPr marL="457200" lvl="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Ante una TPSV la dosis de adenosina es 6-12-12mg.</a:t>
            </a:r>
          </a:p>
          <a:p>
            <a:pPr marL="457200" lvl="0" indent="-457200">
              <a:buClr>
                <a:schemeClr val="tx2">
                  <a:lumMod val="75000"/>
                </a:schemeClr>
              </a:buClr>
              <a:buFont typeface="+mj-lt"/>
              <a:buAutoNum type="alphaLcParenR"/>
            </a:pPr>
            <a:r>
              <a:rPr lang="de-DE" dirty="0">
                <a:solidFill>
                  <a:schemeClr val="tx2">
                    <a:lumMod val="75000"/>
                  </a:schemeClr>
                </a:solidFill>
                <a:latin typeface="Arial" pitchFamily="34" charset="0"/>
                <a:cs typeface="Arial" pitchFamily="34" charset="0"/>
              </a:rPr>
              <a:t>Solo los operadores especializados deben utilizar la ecografía </a:t>
            </a:r>
            <a:r>
              <a:rPr lang="de-DE" dirty="0" smtClean="0">
                <a:solidFill>
                  <a:schemeClr val="tx2">
                    <a:lumMod val="75000"/>
                  </a:schemeClr>
                </a:solidFill>
                <a:latin typeface="Arial" pitchFamily="34" charset="0"/>
                <a:cs typeface="Arial" pitchFamily="34" charset="0"/>
              </a:rPr>
              <a:t>intraparada.</a:t>
            </a:r>
          </a:p>
          <a:p>
            <a:pPr marL="457200" indent="-457200">
              <a:buClr>
                <a:schemeClr val="tx2">
                  <a:lumMod val="75000"/>
                </a:schemeClr>
              </a:buClr>
              <a:buFont typeface="+mj-lt"/>
              <a:buAutoNum type="alphaLcParenR"/>
            </a:pPr>
            <a:r>
              <a:rPr lang="de-DE" dirty="0" smtClean="0">
                <a:solidFill>
                  <a:schemeClr val="tx2">
                    <a:lumMod val="75000"/>
                  </a:schemeClr>
                </a:solidFill>
                <a:latin typeface="Arial" pitchFamily="34" charset="0"/>
                <a:cs typeface="Arial" pitchFamily="34" charset="0"/>
              </a:rPr>
              <a:t>a </a:t>
            </a:r>
            <a:r>
              <a:rPr lang="de-DE" dirty="0">
                <a:solidFill>
                  <a:schemeClr val="tx2">
                    <a:lumMod val="75000"/>
                  </a:schemeClr>
                </a:solidFill>
                <a:latin typeface="Arial" pitchFamily="34" charset="0"/>
                <a:cs typeface="Arial" pitchFamily="34" charset="0"/>
              </a:rPr>
              <a:t>pausa de las compresiones torácicas para la intubación </a:t>
            </a:r>
            <a:r>
              <a:rPr lang="de-DE" dirty="0" smtClean="0">
                <a:solidFill>
                  <a:schemeClr val="tx2">
                    <a:lumMod val="75000"/>
                  </a:schemeClr>
                </a:solidFill>
                <a:latin typeface="Arial" pitchFamily="34" charset="0"/>
                <a:cs typeface="Arial" pitchFamily="34" charset="0"/>
              </a:rPr>
              <a:t>traqueal debe ser &lt; 5 segundos.</a:t>
            </a:r>
            <a:endParaRPr lang="es-ES" dirty="0">
              <a:solidFill>
                <a:schemeClr val="tx2">
                  <a:lumMod val="75000"/>
                </a:schemeClr>
              </a:solidFill>
              <a:latin typeface="Arial" pitchFamily="34" charset="0"/>
              <a:cs typeface="Arial" pitchFamily="34" charset="0"/>
            </a:endParaRPr>
          </a:p>
          <a:p>
            <a:pPr marL="457200" lvl="0" indent="-457200">
              <a:buClr>
                <a:schemeClr val="tx2">
                  <a:lumMod val="75000"/>
                </a:schemeClr>
              </a:buClr>
              <a:buFont typeface="+mj-lt"/>
              <a:buAutoNum type="alphaLcParenR"/>
            </a:pPr>
            <a:endParaRPr lang="es-ES" dirty="0"/>
          </a:p>
          <a:p>
            <a:pPr marL="457200" indent="-457200">
              <a:buClr>
                <a:schemeClr val="tx2">
                  <a:lumMod val="75000"/>
                </a:schemeClr>
              </a:buClr>
              <a:buFont typeface="+mj-lt"/>
              <a:buAutoNum type="alphaLcParenR"/>
            </a:pPr>
            <a:endParaRPr lang="es-ES" dirty="0"/>
          </a:p>
        </p:txBody>
      </p:sp>
      <p:sp>
        <p:nvSpPr>
          <p:cNvPr id="4" name="3 Elipse"/>
          <p:cNvSpPr/>
          <p:nvPr/>
        </p:nvSpPr>
        <p:spPr>
          <a:xfrm>
            <a:off x="1043608" y="3501008"/>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2527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124744"/>
            <a:ext cx="6965245" cy="1202485"/>
          </a:xfrm>
        </p:spPr>
        <p:txBody>
          <a:bodyPr>
            <a:noAutofit/>
          </a:bodyPr>
          <a:lstStyle/>
          <a:p>
            <a:pPr algn="just"/>
            <a:r>
              <a:rPr lang="es-ES" sz="3200" dirty="0" smtClean="0">
                <a:solidFill>
                  <a:schemeClr val="tx2">
                    <a:lumMod val="75000"/>
                  </a:schemeClr>
                </a:solidFill>
                <a:latin typeface="Arial" pitchFamily="34" charset="0"/>
                <a:cs typeface="Arial" pitchFamily="34" charset="0"/>
              </a:rPr>
              <a:t>Para el diagnóstico de SHOCK se requiere unos hechos, indique cual no:</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187624" y="2780928"/>
            <a:ext cx="6196405" cy="1872208"/>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Hipotensión arterial.</a:t>
            </a:r>
          </a:p>
          <a:p>
            <a:pPr marL="457200" indent="-457200">
              <a:buClr>
                <a:schemeClr val="tx2">
                  <a:lumMod val="75000"/>
                </a:schemeClr>
              </a:buClr>
              <a:buFont typeface="+mj-lt"/>
              <a:buAutoNum type="alphaLcParenR"/>
            </a:pPr>
            <a:r>
              <a:rPr lang="es-ES" dirty="0" err="1" smtClean="0">
                <a:solidFill>
                  <a:schemeClr val="tx2">
                    <a:lumMod val="75000"/>
                  </a:schemeClr>
                </a:solidFill>
              </a:rPr>
              <a:t>Hipoperfusión</a:t>
            </a:r>
            <a:r>
              <a:rPr lang="es-ES" dirty="0" smtClean="0">
                <a:solidFill>
                  <a:schemeClr val="tx2">
                    <a:lumMod val="75000"/>
                  </a:schemeClr>
                </a:solidFill>
              </a:rPr>
              <a:t> tisular.</a:t>
            </a:r>
          </a:p>
          <a:p>
            <a:pPr marL="457200" indent="-457200">
              <a:buClr>
                <a:schemeClr val="tx2">
                  <a:lumMod val="75000"/>
                </a:schemeClr>
              </a:buClr>
              <a:buFont typeface="+mj-lt"/>
              <a:buAutoNum type="alphaLcParenR"/>
            </a:pPr>
            <a:r>
              <a:rPr lang="es-ES" dirty="0" smtClean="0">
                <a:solidFill>
                  <a:schemeClr val="tx2">
                    <a:lumMod val="75000"/>
                  </a:schemeClr>
                </a:solidFill>
              </a:rPr>
              <a:t>Taquicardia.</a:t>
            </a:r>
          </a:p>
          <a:p>
            <a:pPr marL="457200" indent="-457200">
              <a:buClr>
                <a:schemeClr val="tx2">
                  <a:lumMod val="75000"/>
                </a:schemeClr>
              </a:buClr>
              <a:buFont typeface="+mj-lt"/>
              <a:buAutoNum type="alphaLcParenR"/>
            </a:pPr>
            <a:r>
              <a:rPr lang="es-ES" dirty="0" smtClean="0">
                <a:solidFill>
                  <a:schemeClr val="tx2">
                    <a:lumMod val="75000"/>
                  </a:schemeClr>
                </a:solidFill>
              </a:rPr>
              <a:t>Disfunción orgánica.</a:t>
            </a:r>
            <a:endParaRPr lang="es-ES" dirty="0">
              <a:solidFill>
                <a:schemeClr val="tx2">
                  <a:lumMod val="75000"/>
                </a:schemeClr>
              </a:solidFill>
            </a:endParaRPr>
          </a:p>
        </p:txBody>
      </p:sp>
      <p:sp>
        <p:nvSpPr>
          <p:cNvPr id="4" name="3 Elipse"/>
          <p:cNvSpPr/>
          <p:nvPr/>
        </p:nvSpPr>
        <p:spPr>
          <a:xfrm>
            <a:off x="1115616" y="3717032"/>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6249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200" dirty="0" smtClean="0">
                <a:solidFill>
                  <a:schemeClr val="tx2">
                    <a:lumMod val="75000"/>
                  </a:schemeClr>
                </a:solidFill>
                <a:latin typeface="Arial" pitchFamily="34" charset="0"/>
                <a:cs typeface="Arial" pitchFamily="34" charset="0"/>
              </a:rPr>
              <a:t>Respecto al shock, indique la respuesta falsa:</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El tipo de shock más frecuente es el </a:t>
            </a:r>
            <a:r>
              <a:rPr lang="es-ES" dirty="0" err="1" smtClean="0">
                <a:solidFill>
                  <a:schemeClr val="tx2">
                    <a:lumMod val="75000"/>
                  </a:schemeClr>
                </a:solidFill>
              </a:rPr>
              <a:t>shock´séptico</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smtClean="0">
                <a:solidFill>
                  <a:schemeClr val="tx2">
                    <a:lumMod val="75000"/>
                  </a:schemeClr>
                </a:solidFill>
              </a:rPr>
              <a:t>En el shock distributivo suele haber vasoconstricción para llevar esa sangre a órganos principales. </a:t>
            </a:r>
          </a:p>
          <a:p>
            <a:pPr marL="457200" indent="-457200">
              <a:buClr>
                <a:schemeClr val="tx2">
                  <a:lumMod val="75000"/>
                </a:schemeClr>
              </a:buClr>
              <a:buFont typeface="+mj-lt"/>
              <a:buAutoNum type="alphaLcParenR"/>
            </a:pPr>
            <a:r>
              <a:rPr lang="es-ES" dirty="0" smtClean="0">
                <a:solidFill>
                  <a:schemeClr val="tx2">
                    <a:lumMod val="75000"/>
                  </a:schemeClr>
                </a:solidFill>
              </a:rPr>
              <a:t>El shock distributivo abarca el shock anafiláctico, séptico y </a:t>
            </a:r>
            <a:r>
              <a:rPr lang="es-ES" dirty="0" err="1" smtClean="0">
                <a:solidFill>
                  <a:schemeClr val="tx2">
                    <a:lumMod val="75000"/>
                  </a:schemeClr>
                </a:solidFill>
              </a:rPr>
              <a:t>neurogénico</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smtClean="0">
                <a:solidFill>
                  <a:schemeClr val="tx2">
                    <a:lumMod val="75000"/>
                  </a:schemeClr>
                </a:solidFill>
              </a:rPr>
              <a:t>En el shock hipovolémico y en el </a:t>
            </a:r>
            <a:r>
              <a:rPr lang="es-ES" dirty="0" err="1" smtClean="0">
                <a:solidFill>
                  <a:schemeClr val="tx2">
                    <a:lumMod val="75000"/>
                  </a:schemeClr>
                </a:solidFill>
              </a:rPr>
              <a:t>cardiogénico</a:t>
            </a:r>
            <a:r>
              <a:rPr lang="es-ES" dirty="0" smtClean="0">
                <a:solidFill>
                  <a:schemeClr val="tx2">
                    <a:lumMod val="75000"/>
                  </a:schemeClr>
                </a:solidFill>
              </a:rPr>
              <a:t> habrá un descenso del GC.</a:t>
            </a:r>
            <a:endParaRPr lang="es-ES" dirty="0">
              <a:solidFill>
                <a:schemeClr val="tx2">
                  <a:lumMod val="75000"/>
                </a:schemeClr>
              </a:solidFill>
            </a:endParaRPr>
          </a:p>
        </p:txBody>
      </p:sp>
      <p:sp>
        <p:nvSpPr>
          <p:cNvPr id="4" name="3 Elipse"/>
          <p:cNvSpPr/>
          <p:nvPr/>
        </p:nvSpPr>
        <p:spPr>
          <a:xfrm>
            <a:off x="1367644" y="2924944"/>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339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61950"/>
            <a:ext cx="7848872" cy="613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Elipse"/>
          <p:cNvSpPr/>
          <p:nvPr/>
        </p:nvSpPr>
        <p:spPr>
          <a:xfrm>
            <a:off x="3489632" y="1810891"/>
            <a:ext cx="360040" cy="5048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4019" y="1772816"/>
            <a:ext cx="4016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5220072" y="1772816"/>
            <a:ext cx="360040" cy="5760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2735796" y="4869160"/>
            <a:ext cx="5688632" cy="1354217"/>
          </a:xfrm>
          <a:prstGeom prst="rect">
            <a:avLst/>
          </a:prstGeom>
          <a:solidFill>
            <a:schemeClr val="tx1">
              <a:lumMod val="95000"/>
            </a:schemeClr>
          </a:solidFill>
        </p:spPr>
        <p:txBody>
          <a:bodyPr wrap="square" rtlCol="0">
            <a:spAutoFit/>
          </a:bodyPr>
          <a:lstStyle/>
          <a:p>
            <a:pPr algn="ctr"/>
            <a:r>
              <a:rPr lang="es-ES" sz="2800" b="1" dirty="0" smtClean="0">
                <a:solidFill>
                  <a:srgbClr val="C00000"/>
                </a:solidFill>
                <a:latin typeface="Comic Sans MS" pitchFamily="66" charset="0"/>
              </a:rPr>
              <a:t>GC = Vs x </a:t>
            </a:r>
            <a:r>
              <a:rPr lang="es-ES" sz="2800" b="1" u="sng" dirty="0" smtClean="0">
                <a:solidFill>
                  <a:srgbClr val="C00000"/>
                </a:solidFill>
                <a:latin typeface="Comic Sans MS" pitchFamily="66" charset="0"/>
              </a:rPr>
              <a:t>FC</a:t>
            </a:r>
          </a:p>
          <a:p>
            <a:pPr algn="ctr"/>
            <a:endParaRPr lang="es-ES" b="1" dirty="0">
              <a:solidFill>
                <a:srgbClr val="C00000"/>
              </a:solidFill>
              <a:latin typeface="Comic Sans MS" pitchFamily="66" charset="0"/>
            </a:endParaRPr>
          </a:p>
          <a:p>
            <a:pPr algn="ctr"/>
            <a:r>
              <a:rPr lang="es-ES" b="1" dirty="0" smtClean="0">
                <a:solidFill>
                  <a:srgbClr val="C00000"/>
                </a:solidFill>
                <a:latin typeface="Comic Sans MS" pitchFamily="66" charset="0"/>
              </a:rPr>
              <a:t>Vs = </a:t>
            </a:r>
            <a:r>
              <a:rPr lang="es-ES" b="1" u="sng" dirty="0" smtClean="0">
                <a:solidFill>
                  <a:srgbClr val="C00000"/>
                </a:solidFill>
                <a:latin typeface="Comic Sans MS" pitchFamily="66" charset="0"/>
              </a:rPr>
              <a:t>PRECARGA, POSGARGA y CONTRACTILIDAD</a:t>
            </a:r>
            <a:endParaRPr lang="es-ES" b="1" u="sng" dirty="0">
              <a:solidFill>
                <a:srgbClr val="C00000"/>
              </a:solidFill>
              <a:latin typeface="Comic Sans MS" pitchFamily="66" charset="0"/>
            </a:endParaRPr>
          </a:p>
        </p:txBody>
      </p:sp>
    </p:spTree>
    <p:extLst>
      <p:ext uri="{BB962C8B-B14F-4D97-AF65-F5344CB8AC3E}">
        <p14:creationId xmlns:p14="http://schemas.microsoft.com/office/powerpoint/2010/main" val="24000477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ES" sz="3200" dirty="0" smtClean="0">
                <a:solidFill>
                  <a:schemeClr val="tx2">
                    <a:lumMod val="75000"/>
                  </a:schemeClr>
                </a:solidFill>
                <a:latin typeface="Arial" pitchFamily="34" charset="0"/>
                <a:cs typeface="Arial" pitchFamily="34" charset="0"/>
              </a:rPr>
              <a:t>Todas son características del Shock en estadio I, compensado o pre-shock, excepto:</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187624" y="2852936"/>
            <a:ext cx="6471821" cy="1872209"/>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Taquicardia.</a:t>
            </a:r>
          </a:p>
          <a:p>
            <a:pPr marL="457200" indent="-457200">
              <a:buClr>
                <a:schemeClr val="tx2">
                  <a:lumMod val="75000"/>
                </a:schemeClr>
              </a:buClr>
              <a:buFont typeface="+mj-lt"/>
              <a:buAutoNum type="alphaLcParenR"/>
            </a:pPr>
            <a:r>
              <a:rPr lang="es-ES" dirty="0" smtClean="0">
                <a:solidFill>
                  <a:schemeClr val="tx2">
                    <a:lumMod val="75000"/>
                  </a:schemeClr>
                </a:solidFill>
              </a:rPr>
              <a:t>Hipotensión.</a:t>
            </a:r>
          </a:p>
          <a:p>
            <a:pPr marL="457200" indent="-457200">
              <a:buClr>
                <a:schemeClr val="tx2">
                  <a:lumMod val="75000"/>
                </a:schemeClr>
              </a:buClr>
              <a:buFont typeface="+mj-lt"/>
              <a:buAutoNum type="alphaLcParenR"/>
            </a:pPr>
            <a:r>
              <a:rPr lang="es-ES" dirty="0" smtClean="0">
                <a:solidFill>
                  <a:schemeClr val="tx2">
                    <a:lumMod val="75000"/>
                  </a:schemeClr>
                </a:solidFill>
              </a:rPr>
              <a:t>Vasoconstricción.</a:t>
            </a:r>
          </a:p>
          <a:p>
            <a:pPr marL="457200" indent="-457200">
              <a:buClr>
                <a:schemeClr val="tx2">
                  <a:lumMod val="75000"/>
                </a:schemeClr>
              </a:buClr>
              <a:buFont typeface="+mj-lt"/>
              <a:buAutoNum type="alphaLcParenR"/>
            </a:pPr>
            <a:r>
              <a:rPr lang="es-ES" dirty="0" smtClean="0">
                <a:solidFill>
                  <a:schemeClr val="tx2">
                    <a:lumMod val="75000"/>
                  </a:schemeClr>
                </a:solidFill>
              </a:rPr>
              <a:t>El tratamiento es efectivo en este </a:t>
            </a:r>
            <a:r>
              <a:rPr lang="es-ES" dirty="0" err="1" smtClean="0">
                <a:solidFill>
                  <a:schemeClr val="tx2">
                    <a:lumMod val="75000"/>
                  </a:schemeClr>
                </a:solidFill>
              </a:rPr>
              <a:t>estadío</a:t>
            </a:r>
            <a:r>
              <a:rPr lang="es-ES" dirty="0" smtClean="0">
                <a:solidFill>
                  <a:schemeClr val="tx2">
                    <a:lumMod val="75000"/>
                  </a:schemeClr>
                </a:solidFill>
              </a:rPr>
              <a:t>. </a:t>
            </a:r>
            <a:endParaRPr lang="es-ES" dirty="0">
              <a:solidFill>
                <a:schemeClr val="tx2">
                  <a:lumMod val="75000"/>
                </a:schemeClr>
              </a:solidFill>
            </a:endParaRPr>
          </a:p>
        </p:txBody>
      </p:sp>
      <p:sp>
        <p:nvSpPr>
          <p:cNvPr id="4" name="3 Elipse"/>
          <p:cNvSpPr/>
          <p:nvPr/>
        </p:nvSpPr>
        <p:spPr>
          <a:xfrm>
            <a:off x="1122395" y="3284984"/>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968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73749632"/>
              </p:ext>
            </p:extLst>
          </p:nvPr>
        </p:nvGraphicFramePr>
        <p:xfrm>
          <a:off x="1043607" y="1397001"/>
          <a:ext cx="7056786" cy="3256136"/>
        </p:xfrm>
        <a:graphic>
          <a:graphicData uri="http://schemas.openxmlformats.org/drawingml/2006/table">
            <a:tbl>
              <a:tblPr firstRow="1" bandRow="1">
                <a:tableStyleId>{5C22544A-7EE6-4342-B048-85BDC9FD1C3A}</a:tableStyleId>
              </a:tblPr>
              <a:tblGrid>
                <a:gridCol w="2352262"/>
                <a:gridCol w="2616291"/>
                <a:gridCol w="2088233"/>
              </a:tblGrid>
              <a:tr h="1017543">
                <a:tc>
                  <a:txBody>
                    <a:bodyPr/>
                    <a:lstStyle/>
                    <a:p>
                      <a:r>
                        <a:rPr lang="es-ES" dirty="0" smtClean="0"/>
                        <a:t>Estadio I, compensado,</a:t>
                      </a:r>
                      <a:r>
                        <a:rPr lang="es-ES" baseline="0" dirty="0" smtClean="0"/>
                        <a:t> </a:t>
                      </a:r>
                      <a:r>
                        <a:rPr lang="es-ES" baseline="0" dirty="0" err="1" smtClean="0"/>
                        <a:t>preshock</a:t>
                      </a:r>
                      <a:endParaRPr lang="es-ES" dirty="0"/>
                    </a:p>
                  </a:txBody>
                  <a:tcPr/>
                </a:tc>
                <a:tc>
                  <a:txBody>
                    <a:bodyPr/>
                    <a:lstStyle/>
                    <a:p>
                      <a:r>
                        <a:rPr lang="es-ES" dirty="0" smtClean="0"/>
                        <a:t>Estadio II, shock</a:t>
                      </a:r>
                      <a:endParaRPr lang="es-ES" dirty="0"/>
                    </a:p>
                  </a:txBody>
                  <a:tcPr/>
                </a:tc>
                <a:tc>
                  <a:txBody>
                    <a:bodyPr/>
                    <a:lstStyle/>
                    <a:p>
                      <a:r>
                        <a:rPr lang="es-ES" dirty="0" smtClean="0"/>
                        <a:t>Estadio III, shock</a:t>
                      </a:r>
                      <a:r>
                        <a:rPr lang="es-ES" baseline="0" dirty="0" smtClean="0"/>
                        <a:t> irreversible y FMO.</a:t>
                      </a:r>
                      <a:endParaRPr lang="es-ES" dirty="0"/>
                    </a:p>
                  </a:txBody>
                  <a:tcPr/>
                </a:tc>
              </a:tr>
              <a:tr h="2238593">
                <a:tc>
                  <a:txBody>
                    <a:bodyPr/>
                    <a:lstStyle/>
                    <a:p>
                      <a:r>
                        <a:rPr lang="es-ES" dirty="0" smtClean="0"/>
                        <a:t>Taquicardia.</a:t>
                      </a:r>
                    </a:p>
                    <a:p>
                      <a:r>
                        <a:rPr lang="es-ES" dirty="0" smtClean="0"/>
                        <a:t>Vasoconstricción.</a:t>
                      </a:r>
                    </a:p>
                    <a:p>
                      <a:r>
                        <a:rPr lang="es-ES" dirty="0" smtClean="0">
                          <a:latin typeface="Calibri"/>
                          <a:cs typeface="Calibri"/>
                        </a:rPr>
                        <a:t>↑ </a:t>
                      </a:r>
                      <a:r>
                        <a:rPr lang="es-ES" dirty="0" smtClean="0"/>
                        <a:t>Lactato</a:t>
                      </a:r>
                      <a:r>
                        <a:rPr lang="es-ES" baseline="0" dirty="0" smtClean="0"/>
                        <a:t> leve o moderado. </a:t>
                      </a:r>
                      <a:endParaRPr lang="es-ES" dirty="0"/>
                    </a:p>
                  </a:txBody>
                  <a:tcPr/>
                </a:tc>
                <a:tc>
                  <a:txBody>
                    <a:bodyPr/>
                    <a:lstStyle/>
                    <a:p>
                      <a:r>
                        <a:rPr lang="es-ES" dirty="0" smtClean="0"/>
                        <a:t>NEURO (</a:t>
                      </a:r>
                      <a:r>
                        <a:rPr lang="es-ES" dirty="0" err="1" smtClean="0"/>
                        <a:t>agit</a:t>
                      </a:r>
                      <a:r>
                        <a:rPr lang="es-ES" baseline="0" dirty="0" smtClean="0"/>
                        <a:t> o ansiedad).</a:t>
                      </a:r>
                    </a:p>
                    <a:p>
                      <a:r>
                        <a:rPr lang="es-ES" baseline="0" dirty="0" smtClean="0"/>
                        <a:t>CARDIO (TQ e </a:t>
                      </a:r>
                      <a:r>
                        <a:rPr lang="es-ES" baseline="0" dirty="0" err="1" smtClean="0"/>
                        <a:t>hTA</a:t>
                      </a:r>
                      <a:r>
                        <a:rPr lang="es-ES" baseline="0" dirty="0" smtClean="0"/>
                        <a:t>).</a:t>
                      </a:r>
                    </a:p>
                    <a:p>
                      <a:r>
                        <a:rPr lang="es-ES" baseline="0" dirty="0" smtClean="0"/>
                        <a:t>Diaforesis, palidez</a:t>
                      </a:r>
                    </a:p>
                    <a:p>
                      <a:r>
                        <a:rPr lang="es-ES" baseline="0" dirty="0" smtClean="0"/>
                        <a:t>Oliguria</a:t>
                      </a:r>
                    </a:p>
                    <a:p>
                      <a:r>
                        <a:rPr lang="es-ES" baseline="0" dirty="0" smtClean="0"/>
                        <a:t>Acidosis </a:t>
                      </a:r>
                      <a:r>
                        <a:rPr lang="es-ES" baseline="0" dirty="0" err="1" smtClean="0"/>
                        <a:t>metab</a:t>
                      </a:r>
                      <a:r>
                        <a:rPr lang="es-ES" baseline="0" dirty="0" smtClean="0"/>
                        <a:t> (taquipnea)</a:t>
                      </a:r>
                    </a:p>
                  </a:txBody>
                  <a:tcPr/>
                </a:tc>
                <a:tc>
                  <a:txBody>
                    <a:bodyPr/>
                    <a:lstStyle/>
                    <a:p>
                      <a:r>
                        <a:rPr lang="es-ES" dirty="0" smtClean="0"/>
                        <a:t>FMO</a:t>
                      </a:r>
                    </a:p>
                    <a:p>
                      <a:r>
                        <a:rPr lang="es-ES" dirty="0" smtClean="0"/>
                        <a:t>Muerta</a:t>
                      </a:r>
                      <a:endParaRPr lang="es-ES" dirty="0"/>
                    </a:p>
                  </a:txBody>
                  <a:tcPr/>
                </a:tc>
              </a:tr>
            </a:tbl>
          </a:graphicData>
        </a:graphic>
      </p:graphicFrame>
    </p:spTree>
    <p:extLst>
      <p:ext uri="{BB962C8B-B14F-4D97-AF65-F5344CB8AC3E}">
        <p14:creationId xmlns:p14="http://schemas.microsoft.com/office/powerpoint/2010/main" val="10059088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200" dirty="0" smtClean="0">
                <a:solidFill>
                  <a:schemeClr val="tx2">
                    <a:lumMod val="75000"/>
                  </a:schemeClr>
                </a:solidFill>
                <a:latin typeface="Arial" pitchFamily="34" charset="0"/>
                <a:cs typeface="Arial" pitchFamily="34" charset="0"/>
              </a:rPr>
              <a:t>¿Cuál es la amina indicada en el </a:t>
            </a:r>
            <a:r>
              <a:rPr lang="es-ES" sz="3200" dirty="0" err="1" smtClean="0">
                <a:solidFill>
                  <a:schemeClr val="tx2">
                    <a:lumMod val="75000"/>
                  </a:schemeClr>
                </a:solidFill>
                <a:latin typeface="Arial" pitchFamily="34" charset="0"/>
                <a:cs typeface="Arial" pitchFamily="34" charset="0"/>
              </a:rPr>
              <a:t>S.Séptico</a:t>
            </a:r>
            <a:r>
              <a:rPr lang="es-ES" sz="3200" dirty="0" smtClean="0">
                <a:solidFill>
                  <a:schemeClr val="tx2">
                    <a:lumMod val="75000"/>
                  </a:schemeClr>
                </a:solidFill>
                <a:latin typeface="Arial" pitchFamily="34" charset="0"/>
                <a:cs typeface="Arial" pitchFamily="34" charset="0"/>
              </a:rPr>
              <a:t>?</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403648" y="2492896"/>
            <a:ext cx="6196405" cy="2029823"/>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Dopamina.</a:t>
            </a:r>
          </a:p>
          <a:p>
            <a:pPr marL="457200" indent="-457200">
              <a:buClr>
                <a:schemeClr val="tx2">
                  <a:lumMod val="75000"/>
                </a:schemeClr>
              </a:buClr>
              <a:buFont typeface="+mj-lt"/>
              <a:buAutoNum type="alphaLcParenR"/>
            </a:pPr>
            <a:r>
              <a:rPr lang="es-ES" dirty="0" smtClean="0">
                <a:solidFill>
                  <a:schemeClr val="tx2">
                    <a:lumMod val="75000"/>
                  </a:schemeClr>
                </a:solidFill>
              </a:rPr>
              <a:t>Noradrenalina.</a:t>
            </a:r>
          </a:p>
          <a:p>
            <a:pPr marL="457200" indent="-457200">
              <a:buClr>
                <a:schemeClr val="tx2">
                  <a:lumMod val="75000"/>
                </a:schemeClr>
              </a:buClr>
              <a:buFont typeface="+mj-lt"/>
              <a:buAutoNum type="alphaLcParenR"/>
            </a:pPr>
            <a:r>
              <a:rPr lang="es-ES" dirty="0" smtClean="0">
                <a:solidFill>
                  <a:schemeClr val="tx2">
                    <a:lumMod val="75000"/>
                  </a:schemeClr>
                </a:solidFill>
              </a:rPr>
              <a:t>Adrenalina.</a:t>
            </a:r>
          </a:p>
          <a:p>
            <a:pPr marL="457200" indent="-457200">
              <a:buClr>
                <a:schemeClr val="tx2">
                  <a:lumMod val="75000"/>
                </a:schemeClr>
              </a:buClr>
              <a:buFont typeface="+mj-lt"/>
              <a:buAutoNum type="alphaLcParenR"/>
            </a:pPr>
            <a:r>
              <a:rPr lang="es-ES" dirty="0" err="1" smtClean="0">
                <a:solidFill>
                  <a:schemeClr val="tx2">
                    <a:lumMod val="75000"/>
                  </a:schemeClr>
                </a:solidFill>
              </a:rPr>
              <a:t>Dobutamina</a:t>
            </a:r>
            <a:r>
              <a:rPr lang="es-ES" dirty="0" smtClean="0">
                <a:solidFill>
                  <a:schemeClr val="tx2">
                    <a:lumMod val="75000"/>
                  </a:schemeClr>
                </a:solidFill>
              </a:rPr>
              <a:t>.</a:t>
            </a:r>
            <a:endParaRPr lang="es-ES" dirty="0">
              <a:solidFill>
                <a:schemeClr val="tx2">
                  <a:lumMod val="75000"/>
                </a:schemeClr>
              </a:solidFill>
            </a:endParaRPr>
          </a:p>
        </p:txBody>
      </p:sp>
      <p:sp>
        <p:nvSpPr>
          <p:cNvPr id="4" name="3 Elipse"/>
          <p:cNvSpPr/>
          <p:nvPr/>
        </p:nvSpPr>
        <p:spPr>
          <a:xfrm>
            <a:off x="1331640" y="2924944"/>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5494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095223456"/>
              </p:ext>
            </p:extLst>
          </p:nvPr>
        </p:nvGraphicFramePr>
        <p:xfrm>
          <a:off x="1115616" y="1556791"/>
          <a:ext cx="6768752" cy="3111094"/>
        </p:xfrm>
        <a:graphic>
          <a:graphicData uri="http://schemas.openxmlformats.org/drawingml/2006/table">
            <a:tbl>
              <a:tblPr firstRow="1" firstCol="1" bandRow="1"/>
              <a:tblGrid>
                <a:gridCol w="971995"/>
                <a:gridCol w="2222599"/>
                <a:gridCol w="1882948"/>
                <a:gridCol w="1691210"/>
              </a:tblGrid>
              <a:tr h="444442">
                <a:tc gridSpan="4">
                  <a:txBody>
                    <a:bodyPr/>
                    <a:lstStyle/>
                    <a:p>
                      <a:pPr algn="ctr"/>
                      <a:r>
                        <a:rPr lang="es-ES" sz="1400" b="1" dirty="0">
                          <a:solidFill>
                            <a:srgbClr val="000000"/>
                          </a:solidFill>
                          <a:effectLst/>
                          <a:latin typeface="Calibri"/>
                          <a:ea typeface="Times New Roman"/>
                          <a:cs typeface="Times New Roman"/>
                        </a:rPr>
                        <a:t>Niveles de clasificación de la MTS</a:t>
                      </a:r>
                      <a:endParaRPr lang="es-E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44442">
                <a:tc>
                  <a:txBody>
                    <a:bodyPr/>
                    <a:lstStyle/>
                    <a:p>
                      <a:pPr algn="ctr"/>
                      <a:r>
                        <a:rPr lang="es-ES" sz="1400" b="1" dirty="0">
                          <a:solidFill>
                            <a:srgbClr val="000000"/>
                          </a:solidFill>
                          <a:effectLst/>
                          <a:latin typeface="Calibri"/>
                          <a:ea typeface="Times New Roman"/>
                          <a:cs typeface="Times New Roman"/>
                        </a:rPr>
                        <a:t>Número</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b="1" dirty="0">
                          <a:solidFill>
                            <a:srgbClr val="000000"/>
                          </a:solidFill>
                          <a:effectLst/>
                          <a:latin typeface="Calibri"/>
                          <a:ea typeface="Times New Roman"/>
                          <a:cs typeface="Times New Roman"/>
                        </a:rPr>
                        <a:t>Nombre</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b="1" dirty="0">
                          <a:solidFill>
                            <a:srgbClr val="000000"/>
                          </a:solidFill>
                          <a:effectLst/>
                          <a:latin typeface="Calibri"/>
                          <a:ea typeface="Times New Roman"/>
                          <a:cs typeface="Times New Roman"/>
                        </a:rPr>
                        <a:t>Color</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b="1" dirty="0">
                          <a:solidFill>
                            <a:srgbClr val="000000"/>
                          </a:solidFill>
                          <a:effectLst/>
                          <a:latin typeface="Calibri"/>
                          <a:ea typeface="Times New Roman"/>
                          <a:cs typeface="Times New Roman"/>
                        </a:rPr>
                        <a:t>Tiempo máximo</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442">
                <a:tc>
                  <a:txBody>
                    <a:bodyPr/>
                    <a:lstStyle/>
                    <a:p>
                      <a:pPr algn="ctr"/>
                      <a:r>
                        <a:rPr lang="es-ES" sz="1400" b="1" dirty="0">
                          <a:solidFill>
                            <a:srgbClr val="000000"/>
                          </a:solidFill>
                          <a:effectLst/>
                          <a:latin typeface="Calibri"/>
                          <a:ea typeface="Times New Roman"/>
                          <a:cs typeface="Times New Roman"/>
                        </a:rPr>
                        <a:t>1</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r>
                        <a:rPr lang="es-ES" sz="1400" b="1" dirty="0">
                          <a:solidFill>
                            <a:srgbClr val="000000"/>
                          </a:solidFill>
                          <a:effectLst/>
                          <a:latin typeface="Calibri"/>
                          <a:ea typeface="Times New Roman"/>
                          <a:cs typeface="Times New Roman"/>
                        </a:rPr>
                        <a:t>Atención inmediata</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r>
                        <a:rPr lang="es-ES" sz="1400" b="1" dirty="0">
                          <a:solidFill>
                            <a:srgbClr val="000000"/>
                          </a:solidFill>
                          <a:effectLst/>
                          <a:latin typeface="Calibri"/>
                          <a:ea typeface="Times New Roman"/>
                          <a:cs typeface="Times New Roman"/>
                        </a:rPr>
                        <a:t>Rojo</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r>
                        <a:rPr lang="es-ES" sz="1400" b="1" dirty="0">
                          <a:solidFill>
                            <a:srgbClr val="000000"/>
                          </a:solidFill>
                          <a:effectLst/>
                          <a:latin typeface="Calibri"/>
                          <a:ea typeface="Times New Roman"/>
                          <a:cs typeface="Times New Roman"/>
                        </a:rPr>
                        <a:t>0</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44442">
                <a:tc>
                  <a:txBody>
                    <a:bodyPr/>
                    <a:lstStyle/>
                    <a:p>
                      <a:pPr algn="ctr"/>
                      <a:r>
                        <a:rPr lang="es-ES" sz="1400" b="1" dirty="0">
                          <a:solidFill>
                            <a:srgbClr val="000000"/>
                          </a:solidFill>
                          <a:effectLst/>
                          <a:latin typeface="Calibri"/>
                          <a:ea typeface="Times New Roman"/>
                          <a:cs typeface="Times New Roman"/>
                        </a:rPr>
                        <a:t>2</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s-ES" sz="1400" b="1" dirty="0">
                          <a:solidFill>
                            <a:srgbClr val="000000"/>
                          </a:solidFill>
                          <a:effectLst/>
                          <a:latin typeface="Calibri"/>
                          <a:ea typeface="Times New Roman"/>
                          <a:cs typeface="Times New Roman"/>
                        </a:rPr>
                        <a:t>Muy urgente</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s-ES" sz="1400" b="1" dirty="0">
                          <a:solidFill>
                            <a:srgbClr val="000000"/>
                          </a:solidFill>
                          <a:effectLst/>
                          <a:latin typeface="Calibri"/>
                          <a:ea typeface="Times New Roman"/>
                          <a:cs typeface="Times New Roman"/>
                        </a:rPr>
                        <a:t>Naranja</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s-ES" sz="1400" b="1" dirty="0">
                          <a:solidFill>
                            <a:srgbClr val="000000"/>
                          </a:solidFill>
                          <a:effectLst/>
                          <a:latin typeface="Calibri"/>
                          <a:ea typeface="Times New Roman"/>
                          <a:cs typeface="Times New Roman"/>
                        </a:rPr>
                        <a:t>10</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44442">
                <a:tc>
                  <a:txBody>
                    <a:bodyPr/>
                    <a:lstStyle/>
                    <a:p>
                      <a:pPr algn="ctr"/>
                      <a:r>
                        <a:rPr lang="es-ES" sz="1400" b="1" dirty="0">
                          <a:solidFill>
                            <a:srgbClr val="000000"/>
                          </a:solidFill>
                          <a:effectLst/>
                          <a:latin typeface="Calibri"/>
                          <a:ea typeface="Times New Roman"/>
                          <a:cs typeface="Times New Roman"/>
                        </a:rPr>
                        <a:t>3</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s-ES" sz="1400" b="1" dirty="0">
                          <a:solidFill>
                            <a:srgbClr val="000000"/>
                          </a:solidFill>
                          <a:effectLst/>
                          <a:latin typeface="Calibri"/>
                          <a:ea typeface="Times New Roman"/>
                          <a:cs typeface="Times New Roman"/>
                        </a:rPr>
                        <a:t>Urgente</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s-ES" sz="1400" b="1" dirty="0">
                          <a:solidFill>
                            <a:srgbClr val="000000"/>
                          </a:solidFill>
                          <a:effectLst/>
                          <a:latin typeface="Calibri"/>
                          <a:ea typeface="Times New Roman"/>
                          <a:cs typeface="Times New Roman"/>
                        </a:rPr>
                        <a:t>Amarillo</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s-ES" sz="1400" b="1" dirty="0">
                          <a:solidFill>
                            <a:srgbClr val="000000"/>
                          </a:solidFill>
                          <a:effectLst/>
                          <a:latin typeface="Calibri"/>
                          <a:ea typeface="Times New Roman"/>
                          <a:cs typeface="Times New Roman"/>
                        </a:rPr>
                        <a:t>60</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44442">
                <a:tc>
                  <a:txBody>
                    <a:bodyPr/>
                    <a:lstStyle/>
                    <a:p>
                      <a:pPr algn="ctr"/>
                      <a:r>
                        <a:rPr lang="es-ES" sz="1400" b="1" dirty="0">
                          <a:solidFill>
                            <a:srgbClr val="000000"/>
                          </a:solidFill>
                          <a:effectLst/>
                          <a:latin typeface="Calibri"/>
                          <a:ea typeface="Times New Roman"/>
                          <a:cs typeface="Times New Roman"/>
                        </a:rPr>
                        <a:t>4</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s-ES" sz="1400" b="1" dirty="0">
                          <a:solidFill>
                            <a:srgbClr val="000000"/>
                          </a:solidFill>
                          <a:effectLst/>
                          <a:latin typeface="Calibri"/>
                          <a:ea typeface="Times New Roman"/>
                          <a:cs typeface="Times New Roman"/>
                        </a:rPr>
                        <a:t>Normal</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s-ES" sz="1400" b="1" dirty="0">
                          <a:solidFill>
                            <a:srgbClr val="000000"/>
                          </a:solidFill>
                          <a:effectLst/>
                          <a:latin typeface="Calibri"/>
                          <a:ea typeface="Times New Roman"/>
                          <a:cs typeface="Times New Roman"/>
                        </a:rPr>
                        <a:t>Verde</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s-ES" sz="1400" b="1" dirty="0">
                          <a:solidFill>
                            <a:srgbClr val="000000"/>
                          </a:solidFill>
                          <a:effectLst/>
                          <a:latin typeface="Calibri"/>
                          <a:ea typeface="Times New Roman"/>
                          <a:cs typeface="Times New Roman"/>
                        </a:rPr>
                        <a:t>120</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44442">
                <a:tc>
                  <a:txBody>
                    <a:bodyPr/>
                    <a:lstStyle/>
                    <a:p>
                      <a:pPr algn="ctr"/>
                      <a:r>
                        <a:rPr lang="es-ES" sz="1400" b="1" dirty="0">
                          <a:solidFill>
                            <a:srgbClr val="000000"/>
                          </a:solidFill>
                          <a:effectLst/>
                          <a:latin typeface="Calibri"/>
                          <a:ea typeface="Times New Roman"/>
                          <a:cs typeface="Times New Roman"/>
                        </a:rPr>
                        <a:t>5</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r>
                        <a:rPr lang="es-ES" sz="1400" b="1" dirty="0">
                          <a:solidFill>
                            <a:srgbClr val="000000"/>
                          </a:solidFill>
                          <a:effectLst/>
                          <a:latin typeface="Calibri"/>
                          <a:ea typeface="Times New Roman"/>
                          <a:cs typeface="Times New Roman"/>
                        </a:rPr>
                        <a:t>No urgente</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r>
                        <a:rPr lang="es-ES" sz="1400" b="1" dirty="0">
                          <a:solidFill>
                            <a:srgbClr val="000000"/>
                          </a:solidFill>
                          <a:effectLst/>
                          <a:latin typeface="Calibri"/>
                          <a:ea typeface="Times New Roman"/>
                          <a:cs typeface="Times New Roman"/>
                        </a:rPr>
                        <a:t>Azul</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r>
                        <a:rPr lang="es-ES" sz="1400" b="1" dirty="0">
                          <a:solidFill>
                            <a:srgbClr val="000000"/>
                          </a:solidFill>
                          <a:effectLst/>
                          <a:latin typeface="Calibri"/>
                          <a:ea typeface="Times New Roman"/>
                          <a:cs typeface="Times New Roman"/>
                        </a:rPr>
                        <a:t>240</a:t>
                      </a:r>
                      <a:endParaRPr lang="es-ES"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Tree>
    <p:extLst>
      <p:ext uri="{BB962C8B-B14F-4D97-AF65-F5344CB8AC3E}">
        <p14:creationId xmlns:p14="http://schemas.microsoft.com/office/powerpoint/2010/main" val="14296726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96752"/>
            <a:ext cx="669674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1583668" y="2924944"/>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44458" y="4337720"/>
            <a:ext cx="547260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35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08720"/>
            <a:ext cx="6965245" cy="1202485"/>
          </a:xfrm>
        </p:spPr>
        <p:txBody>
          <a:bodyPr>
            <a:normAutofit/>
          </a:bodyPr>
          <a:lstStyle/>
          <a:p>
            <a:pPr algn="just"/>
            <a:r>
              <a:rPr lang="es-ES" sz="3200" dirty="0" smtClean="0">
                <a:solidFill>
                  <a:schemeClr val="tx2">
                    <a:lumMod val="75000"/>
                  </a:schemeClr>
                </a:solidFill>
                <a:latin typeface="Arial" pitchFamily="34" charset="0"/>
                <a:cs typeface="Arial" pitchFamily="34" charset="0"/>
              </a:rPr>
              <a:t>Indique qué opción recomienda «Sobrevivir a la sepsis 2021»</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187624" y="2636912"/>
            <a:ext cx="6471821" cy="2245847"/>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Control fuente &lt; 6-12h.</a:t>
            </a:r>
          </a:p>
          <a:p>
            <a:pPr marL="457200" indent="-457200">
              <a:buClr>
                <a:schemeClr val="tx2">
                  <a:lumMod val="75000"/>
                </a:schemeClr>
              </a:buClr>
              <a:buFont typeface="+mj-lt"/>
              <a:buAutoNum type="alphaLcParenR"/>
            </a:pPr>
            <a:r>
              <a:rPr lang="es-ES" dirty="0" smtClean="0">
                <a:solidFill>
                  <a:schemeClr val="tx2">
                    <a:lumMod val="75000"/>
                  </a:schemeClr>
                </a:solidFill>
              </a:rPr>
              <a:t>ATB &lt; 1h en Shock séptico presente.</a:t>
            </a:r>
          </a:p>
          <a:p>
            <a:pPr marL="457200" indent="-457200">
              <a:buClr>
                <a:schemeClr val="tx2">
                  <a:lumMod val="75000"/>
                </a:schemeClr>
              </a:buClr>
              <a:buFont typeface="+mj-lt"/>
              <a:buAutoNum type="alphaLcParenR"/>
            </a:pPr>
            <a:r>
              <a:rPr lang="es-ES" dirty="0" smtClean="0">
                <a:solidFill>
                  <a:schemeClr val="tx2">
                    <a:lumMod val="75000"/>
                  </a:schemeClr>
                </a:solidFill>
              </a:rPr>
              <a:t>ATB &lt; 3H en sepsis posible sin SS.</a:t>
            </a:r>
          </a:p>
          <a:p>
            <a:pPr marL="457200" indent="-457200">
              <a:buClr>
                <a:schemeClr val="tx2">
                  <a:lumMod val="75000"/>
                </a:schemeClr>
              </a:buClr>
              <a:buFont typeface="+mj-lt"/>
              <a:buAutoNum type="alphaLcParenR"/>
            </a:pPr>
            <a:r>
              <a:rPr lang="es-ES" dirty="0" smtClean="0">
                <a:solidFill>
                  <a:schemeClr val="tx2">
                    <a:lumMod val="75000"/>
                  </a:schemeClr>
                </a:solidFill>
              </a:rPr>
              <a:t>Todas las opciones son recomendaciones de Sobrevivir a la sepsis. </a:t>
            </a:r>
            <a:endParaRPr lang="es-ES" dirty="0">
              <a:solidFill>
                <a:schemeClr val="tx2">
                  <a:lumMod val="75000"/>
                </a:schemeClr>
              </a:solidFill>
            </a:endParaRPr>
          </a:p>
        </p:txBody>
      </p:sp>
      <p:sp>
        <p:nvSpPr>
          <p:cNvPr id="4" name="3 Elipse"/>
          <p:cNvSpPr/>
          <p:nvPr/>
        </p:nvSpPr>
        <p:spPr>
          <a:xfrm>
            <a:off x="1079612" y="3933056"/>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3510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200" u="sng" dirty="0" smtClean="0">
                <a:solidFill>
                  <a:schemeClr val="tx2">
                    <a:lumMod val="75000"/>
                  </a:schemeClr>
                </a:solidFill>
                <a:effectLst>
                  <a:outerShdw blurRad="38100" dist="38100" dir="2700000" algn="tl">
                    <a:srgbClr val="000000">
                      <a:alpha val="43137"/>
                    </a:srgbClr>
                  </a:outerShdw>
                </a:effectLst>
                <a:latin typeface="Comic Sans MS" pitchFamily="66" charset="0"/>
              </a:rPr>
              <a:t>NUEVAS RECOMENDACIONES «SOBREVIVIR A LA SEPSIS 2021»</a:t>
            </a:r>
            <a:endParaRPr lang="es-ES" sz="3200" u="sng" dirty="0">
              <a:solidFill>
                <a:schemeClr val="tx2">
                  <a:lumMod val="75000"/>
                </a:schemeClr>
              </a:solidFill>
              <a:effectLst>
                <a:outerShdw blurRad="38100" dist="38100" dir="2700000" algn="tl">
                  <a:srgbClr val="000000">
                    <a:alpha val="43137"/>
                  </a:srgbClr>
                </a:outerShdw>
              </a:effectLst>
              <a:latin typeface="Comic Sans MS" pitchFamily="66" charset="0"/>
            </a:endParaRPr>
          </a:p>
        </p:txBody>
      </p:sp>
      <p:sp>
        <p:nvSpPr>
          <p:cNvPr id="3" name="2 Marcador de contenido"/>
          <p:cNvSpPr>
            <a:spLocks noGrp="1"/>
          </p:cNvSpPr>
          <p:nvPr>
            <p:ph idx="1"/>
          </p:nvPr>
        </p:nvSpPr>
        <p:spPr>
          <a:xfrm>
            <a:off x="971600" y="2420888"/>
            <a:ext cx="6687845" cy="3603812"/>
          </a:xfrm>
        </p:spPr>
        <p:txBody>
          <a:bodyPr>
            <a:normAutofit fontScale="85000" lnSpcReduction="20000"/>
          </a:bodyPr>
          <a:lstStyle/>
          <a:p>
            <a:r>
              <a:rPr lang="es-ES" dirty="0" smtClean="0">
                <a:solidFill>
                  <a:srgbClr val="00B0F0"/>
                </a:solidFill>
                <a:latin typeface="Comic Sans MS" pitchFamily="66" charset="0"/>
              </a:rPr>
              <a:t>CRISTALOIDES</a:t>
            </a:r>
            <a:r>
              <a:rPr lang="es-ES" dirty="0" smtClean="0">
                <a:latin typeface="Comic Sans MS" pitchFamily="66" charset="0"/>
              </a:rPr>
              <a:t> (30 ml/h en 3h) (Balanceados*).</a:t>
            </a:r>
          </a:p>
          <a:p>
            <a:r>
              <a:rPr lang="es-ES" dirty="0" smtClean="0">
                <a:solidFill>
                  <a:srgbClr val="00B0F0"/>
                </a:solidFill>
                <a:latin typeface="Comic Sans MS" pitchFamily="66" charset="0"/>
              </a:rPr>
              <a:t>Objetivo PAM ≥ 65 </a:t>
            </a:r>
            <a:r>
              <a:rPr lang="es-ES" dirty="0" err="1" smtClean="0">
                <a:solidFill>
                  <a:srgbClr val="00B0F0"/>
                </a:solidFill>
                <a:latin typeface="Comic Sans MS" pitchFamily="66" charset="0"/>
              </a:rPr>
              <a:t>mmHg</a:t>
            </a:r>
            <a:r>
              <a:rPr lang="es-ES" dirty="0" smtClean="0">
                <a:solidFill>
                  <a:srgbClr val="00B0F0"/>
                </a:solidFill>
                <a:latin typeface="Comic Sans MS" pitchFamily="66" charset="0"/>
              </a:rPr>
              <a:t>.</a:t>
            </a:r>
          </a:p>
          <a:p>
            <a:r>
              <a:rPr lang="es-ES" dirty="0" smtClean="0">
                <a:solidFill>
                  <a:srgbClr val="00B0F0"/>
                </a:solidFill>
                <a:latin typeface="Comic Sans MS" pitchFamily="66" charset="0"/>
              </a:rPr>
              <a:t>ATB amplio espectro y </a:t>
            </a:r>
            <a:r>
              <a:rPr lang="es-ES" dirty="0" err="1" smtClean="0">
                <a:solidFill>
                  <a:srgbClr val="00B0F0"/>
                </a:solidFill>
                <a:latin typeface="Comic Sans MS" pitchFamily="66" charset="0"/>
              </a:rPr>
              <a:t>desescalar</a:t>
            </a:r>
            <a:r>
              <a:rPr lang="es-ES" dirty="0" smtClean="0">
                <a:solidFill>
                  <a:srgbClr val="00B0F0"/>
                </a:solidFill>
                <a:latin typeface="Comic Sans MS" pitchFamily="66" charset="0"/>
              </a:rPr>
              <a:t> </a:t>
            </a:r>
            <a:r>
              <a:rPr lang="es-ES" dirty="0" smtClean="0">
                <a:latin typeface="Comic Sans MS" pitchFamily="66" charset="0"/>
              </a:rPr>
              <a:t>con la mejoría clínica (si dudas PCT). </a:t>
            </a:r>
            <a:r>
              <a:rPr lang="es-ES" dirty="0" smtClean="0">
                <a:solidFill>
                  <a:srgbClr val="00B0F0"/>
                </a:solidFill>
                <a:latin typeface="Comic Sans MS" pitchFamily="66" charset="0"/>
              </a:rPr>
              <a:t>CICLOS CORTOS.</a:t>
            </a:r>
          </a:p>
          <a:p>
            <a:r>
              <a:rPr lang="es-ES" dirty="0" smtClean="0">
                <a:solidFill>
                  <a:srgbClr val="00B0F0"/>
                </a:solidFill>
                <a:latin typeface="Comic Sans MS" pitchFamily="66" charset="0"/>
              </a:rPr>
              <a:t>ATB &lt; 1h en SS presente.</a:t>
            </a:r>
          </a:p>
          <a:p>
            <a:r>
              <a:rPr lang="es-ES" dirty="0" smtClean="0">
                <a:solidFill>
                  <a:srgbClr val="00B0F0"/>
                </a:solidFill>
                <a:latin typeface="Comic Sans MS" pitchFamily="66" charset="0"/>
              </a:rPr>
              <a:t>ATB &lt; 3h en SEPSIS posible sin SS.</a:t>
            </a:r>
          </a:p>
          <a:p>
            <a:r>
              <a:rPr lang="es-ES" dirty="0" smtClean="0">
                <a:solidFill>
                  <a:srgbClr val="00B0F0"/>
                </a:solidFill>
                <a:latin typeface="Comic Sans MS" pitchFamily="66" charset="0"/>
              </a:rPr>
              <a:t>CONTROL FUENTE &lt; 6-12h.</a:t>
            </a:r>
          </a:p>
          <a:p>
            <a:r>
              <a:rPr lang="es-ES" dirty="0" smtClean="0">
                <a:solidFill>
                  <a:srgbClr val="00B0F0"/>
                </a:solidFill>
                <a:latin typeface="Comic Sans MS" pitchFamily="66" charset="0"/>
              </a:rPr>
              <a:t>VASOACTIVOS: NA* </a:t>
            </a:r>
            <a:r>
              <a:rPr lang="es-ES" dirty="0" smtClean="0">
                <a:latin typeface="Comic Sans MS" pitchFamily="66" charset="0"/>
              </a:rPr>
              <a:t>(periférica si &lt; 12-24h, pocos </a:t>
            </a:r>
            <a:r>
              <a:rPr lang="es-ES" dirty="0" err="1" smtClean="0">
                <a:latin typeface="Comic Sans MS" pitchFamily="66" charset="0"/>
              </a:rPr>
              <a:t>ef.adversos</a:t>
            </a:r>
            <a:r>
              <a:rPr lang="es-ES" dirty="0" smtClean="0">
                <a:latin typeface="Comic Sans MS" pitchFamily="66" charset="0"/>
              </a:rPr>
              <a:t>). Vasopresina – epinefrina – </a:t>
            </a:r>
            <a:r>
              <a:rPr lang="es-ES" dirty="0" err="1" smtClean="0">
                <a:latin typeface="Comic Sans MS" pitchFamily="66" charset="0"/>
              </a:rPr>
              <a:t>Dobutamina</a:t>
            </a:r>
            <a:r>
              <a:rPr lang="es-ES" dirty="0" smtClean="0">
                <a:latin typeface="Comic Sans MS" pitchFamily="66" charset="0"/>
              </a:rPr>
              <a:t>.</a:t>
            </a:r>
          </a:p>
          <a:p>
            <a:r>
              <a:rPr lang="es-ES" dirty="0" smtClean="0">
                <a:solidFill>
                  <a:srgbClr val="00B0F0"/>
                </a:solidFill>
                <a:latin typeface="Comic Sans MS" pitchFamily="66" charset="0"/>
              </a:rPr>
              <a:t>HIDROCORTISONA</a:t>
            </a:r>
            <a:r>
              <a:rPr lang="es-ES" dirty="0" smtClean="0">
                <a:latin typeface="Comic Sans MS" pitchFamily="66" charset="0"/>
              </a:rPr>
              <a:t> (200 mg/24h o 50 mg/6h)</a:t>
            </a:r>
          </a:p>
          <a:p>
            <a:pPr lvl="1">
              <a:buFontTx/>
              <a:buChar char="-"/>
            </a:pPr>
            <a:r>
              <a:rPr lang="es-ES" dirty="0" smtClean="0">
                <a:latin typeface="Comic Sans MS" pitchFamily="66" charset="0"/>
              </a:rPr>
              <a:t>Si hidratación y </a:t>
            </a:r>
            <a:r>
              <a:rPr lang="es-ES" dirty="0" err="1" smtClean="0">
                <a:latin typeface="Comic Sans MS" pitchFamily="66" charset="0"/>
              </a:rPr>
              <a:t>vasoactivos</a:t>
            </a:r>
            <a:r>
              <a:rPr lang="es-ES" dirty="0" smtClean="0">
                <a:latin typeface="Comic Sans MS" pitchFamily="66" charset="0"/>
              </a:rPr>
              <a:t> no eficaz.</a:t>
            </a:r>
          </a:p>
          <a:p>
            <a:pPr lvl="1">
              <a:buFontTx/>
              <a:buChar char="-"/>
            </a:pPr>
            <a:r>
              <a:rPr lang="es-ES" dirty="0">
                <a:latin typeface="Comic Sans MS" pitchFamily="66" charset="0"/>
              </a:rPr>
              <a:t>NA &gt; 0,25 </a:t>
            </a:r>
            <a:r>
              <a:rPr lang="es-ES" dirty="0" err="1">
                <a:latin typeface="Comic Sans MS" pitchFamily="66" charset="0"/>
              </a:rPr>
              <a:t>mcg</a:t>
            </a:r>
            <a:r>
              <a:rPr lang="es-ES" dirty="0">
                <a:latin typeface="Comic Sans MS" pitchFamily="66" charset="0"/>
              </a:rPr>
              <a:t>/kg/min (tras 4h de inicio).</a:t>
            </a:r>
            <a:endParaRPr lang="es-ES" dirty="0" smtClean="0">
              <a:latin typeface="Comic Sans MS" pitchFamily="66" charset="0"/>
            </a:endParaRPr>
          </a:p>
          <a:p>
            <a:pPr marL="0" indent="0">
              <a:buNone/>
            </a:pPr>
            <a:endParaRPr lang="es-ES" dirty="0"/>
          </a:p>
        </p:txBody>
      </p:sp>
    </p:spTree>
    <p:extLst>
      <p:ext uri="{BB962C8B-B14F-4D97-AF65-F5344CB8AC3E}">
        <p14:creationId xmlns:p14="http://schemas.microsoft.com/office/powerpoint/2010/main" val="3586171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1187624" y="1340768"/>
            <a:ext cx="7355160" cy="4824536"/>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s-ES" sz="2000" b="1" dirty="0" smtClean="0">
                <a:solidFill>
                  <a:srgbClr val="C00000"/>
                </a:solidFill>
              </a:rPr>
              <a:t>Transfusión si HB &lt; 7 (&lt; 9 en </a:t>
            </a:r>
            <a:r>
              <a:rPr lang="es-ES" sz="2000" b="1" dirty="0" err="1" smtClean="0">
                <a:solidFill>
                  <a:srgbClr val="C00000"/>
                </a:solidFill>
              </a:rPr>
              <a:t>cardiopatas</a:t>
            </a:r>
            <a:r>
              <a:rPr lang="es-ES" sz="2000" b="1" dirty="0" smtClean="0">
                <a:solidFill>
                  <a:srgbClr val="C00000"/>
                </a:solidFill>
              </a:rPr>
              <a:t>, hipoxemia y </a:t>
            </a:r>
            <a:r>
              <a:rPr lang="es-ES" sz="2000" b="1" dirty="0" err="1" smtClean="0">
                <a:solidFill>
                  <a:srgbClr val="C00000"/>
                </a:solidFill>
              </a:rPr>
              <a:t>hgia</a:t>
            </a:r>
            <a:r>
              <a:rPr lang="es-ES" sz="2000" b="1" dirty="0" smtClean="0">
                <a:solidFill>
                  <a:srgbClr val="C00000"/>
                </a:solidFill>
              </a:rPr>
              <a:t> aguda).</a:t>
            </a:r>
          </a:p>
          <a:p>
            <a:r>
              <a:rPr lang="es-ES" sz="2000" b="1" dirty="0" smtClean="0">
                <a:solidFill>
                  <a:srgbClr val="C00000"/>
                </a:solidFill>
              </a:rPr>
              <a:t>VENTILACIÓN MECÁNICA:</a:t>
            </a:r>
          </a:p>
          <a:p>
            <a:pPr lvl="1">
              <a:buFontTx/>
              <a:buChar char="-"/>
            </a:pPr>
            <a:r>
              <a:rPr lang="es-ES" sz="2000" b="1" dirty="0" err="1" smtClean="0">
                <a:solidFill>
                  <a:srgbClr val="C00000"/>
                </a:solidFill>
              </a:rPr>
              <a:t>Vt</a:t>
            </a:r>
            <a:r>
              <a:rPr lang="es-ES" sz="2000" b="1" dirty="0" smtClean="0">
                <a:solidFill>
                  <a:srgbClr val="C00000"/>
                </a:solidFill>
              </a:rPr>
              <a:t> bajo (5-6 ml/kg).</a:t>
            </a:r>
          </a:p>
          <a:p>
            <a:pPr lvl="1">
              <a:buFontTx/>
              <a:buChar char="-"/>
            </a:pPr>
            <a:r>
              <a:rPr lang="es-ES" sz="2000" b="1" dirty="0" smtClean="0">
                <a:solidFill>
                  <a:srgbClr val="C00000"/>
                </a:solidFill>
              </a:rPr>
              <a:t>PEEP alto.</a:t>
            </a:r>
          </a:p>
          <a:p>
            <a:pPr lvl="1">
              <a:buFontTx/>
              <a:buChar char="-"/>
            </a:pPr>
            <a:r>
              <a:rPr lang="es-ES" sz="2000" b="1" dirty="0" smtClean="0">
                <a:solidFill>
                  <a:srgbClr val="C00000"/>
                </a:solidFill>
              </a:rPr>
              <a:t>LÍMITE PRESIÓN MESETA 30 cmH2O.</a:t>
            </a:r>
          </a:p>
          <a:p>
            <a:pPr lvl="1">
              <a:buFontTx/>
              <a:buChar char="-"/>
            </a:pPr>
            <a:r>
              <a:rPr lang="es-ES" sz="2000" b="1" dirty="0" smtClean="0">
                <a:solidFill>
                  <a:srgbClr val="C00000"/>
                </a:solidFill>
              </a:rPr>
              <a:t>Maniobras reclutamiento o decúbito prono.</a:t>
            </a:r>
          </a:p>
          <a:p>
            <a:pPr lvl="1">
              <a:buFontTx/>
              <a:buChar char="-"/>
            </a:pPr>
            <a:r>
              <a:rPr lang="es-ES" sz="2000" b="1" dirty="0" smtClean="0">
                <a:solidFill>
                  <a:srgbClr val="C00000"/>
                </a:solidFill>
              </a:rPr>
              <a:t>Cabecera elevada 30-45º.</a:t>
            </a:r>
          </a:p>
          <a:p>
            <a:r>
              <a:rPr lang="es-ES" sz="2000" b="1" dirty="0" smtClean="0">
                <a:solidFill>
                  <a:srgbClr val="C00000"/>
                </a:solidFill>
              </a:rPr>
              <a:t>Glucemia &gt; 180 mg/dl: Insulinoterapia.</a:t>
            </a:r>
          </a:p>
          <a:p>
            <a:r>
              <a:rPr lang="es-ES" sz="2000" b="1" dirty="0" smtClean="0">
                <a:solidFill>
                  <a:srgbClr val="C00000"/>
                </a:solidFill>
              </a:rPr>
              <a:t>Profilaxis ETEV.</a:t>
            </a:r>
          </a:p>
          <a:p>
            <a:r>
              <a:rPr lang="es-ES" sz="2000" b="1" dirty="0" smtClean="0">
                <a:solidFill>
                  <a:srgbClr val="C00000"/>
                </a:solidFill>
              </a:rPr>
              <a:t>Profilaxis úlcera de estrés. </a:t>
            </a:r>
            <a:endParaRPr lang="es-ES" sz="2000" b="1" dirty="0">
              <a:solidFill>
                <a:srgbClr val="C00000"/>
              </a:solidFill>
            </a:endParaRPr>
          </a:p>
        </p:txBody>
      </p:sp>
    </p:spTree>
    <p:extLst>
      <p:ext uri="{BB962C8B-B14F-4D97-AF65-F5344CB8AC3E}">
        <p14:creationId xmlns:p14="http://schemas.microsoft.com/office/powerpoint/2010/main" val="3419870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755576" y="1124744"/>
            <a:ext cx="8229600" cy="4525963"/>
          </a:xfrm>
        </p:spPr>
        <p:txBody>
          <a:bodyPr/>
          <a:lstStyle/>
          <a:p>
            <a:pPr marL="0" indent="0">
              <a:buNone/>
            </a:pPr>
            <a:endParaRPr lang="es-ES" dirty="0"/>
          </a:p>
          <a:p>
            <a:r>
              <a:rPr lang="es-ES" sz="2800" b="1" dirty="0">
                <a:solidFill>
                  <a:schemeClr val="accent2"/>
                </a:solidFill>
                <a:latin typeface="Comic Sans MS" pitchFamily="66" charset="0"/>
              </a:rPr>
              <a:t>NO RECOMENDADO en las nuevas guías:</a:t>
            </a:r>
            <a:endParaRPr lang="es-ES" sz="2800" dirty="0">
              <a:solidFill>
                <a:schemeClr val="accent2"/>
              </a:solidFill>
              <a:latin typeface="Comic Sans MS" pitchFamily="66" charset="0"/>
            </a:endParaRPr>
          </a:p>
          <a:p>
            <a:pPr lvl="1"/>
            <a:r>
              <a:rPr lang="es-ES" sz="2800" b="1" dirty="0">
                <a:solidFill>
                  <a:schemeClr val="tx2">
                    <a:lumMod val="75000"/>
                  </a:schemeClr>
                </a:solidFill>
                <a:latin typeface="Comic Sans MS" pitchFamily="66" charset="0"/>
              </a:rPr>
              <a:t>Inmunoglobulinas.</a:t>
            </a:r>
            <a:endParaRPr lang="es-ES" sz="2800" dirty="0">
              <a:solidFill>
                <a:schemeClr val="tx2">
                  <a:lumMod val="75000"/>
                </a:schemeClr>
              </a:solidFill>
              <a:latin typeface="Comic Sans MS" pitchFamily="66" charset="0"/>
            </a:endParaRPr>
          </a:p>
          <a:p>
            <a:pPr lvl="1"/>
            <a:r>
              <a:rPr lang="es-ES" sz="2800" b="1" dirty="0" err="1">
                <a:solidFill>
                  <a:schemeClr val="tx2">
                    <a:lumMod val="75000"/>
                  </a:schemeClr>
                </a:solidFill>
                <a:latin typeface="Comic Sans MS" pitchFamily="66" charset="0"/>
              </a:rPr>
              <a:t>Vit</a:t>
            </a:r>
            <a:r>
              <a:rPr lang="es-ES" sz="2800" b="1" dirty="0">
                <a:solidFill>
                  <a:schemeClr val="tx2">
                    <a:lumMod val="75000"/>
                  </a:schemeClr>
                </a:solidFill>
                <a:latin typeface="Comic Sans MS" pitchFamily="66" charset="0"/>
              </a:rPr>
              <a:t> C.</a:t>
            </a:r>
            <a:endParaRPr lang="es-ES" sz="2800" dirty="0">
              <a:solidFill>
                <a:schemeClr val="tx2">
                  <a:lumMod val="75000"/>
                </a:schemeClr>
              </a:solidFill>
              <a:latin typeface="Comic Sans MS" pitchFamily="66" charset="0"/>
            </a:endParaRPr>
          </a:p>
          <a:p>
            <a:pPr lvl="1"/>
            <a:r>
              <a:rPr lang="es-ES" sz="2800" b="1" dirty="0">
                <a:solidFill>
                  <a:schemeClr val="tx2">
                    <a:lumMod val="75000"/>
                  </a:schemeClr>
                </a:solidFill>
                <a:latin typeface="Comic Sans MS" pitchFamily="66" charset="0"/>
              </a:rPr>
              <a:t>Bicarbonato (excepto si pH ≤ 7,2).</a:t>
            </a:r>
            <a:endParaRPr lang="es-ES" sz="2800" dirty="0">
              <a:solidFill>
                <a:schemeClr val="tx2">
                  <a:lumMod val="75000"/>
                </a:schemeClr>
              </a:solidFill>
              <a:latin typeface="Comic Sans MS" pitchFamily="66" charset="0"/>
            </a:endParaRPr>
          </a:p>
          <a:p>
            <a:endParaRPr lang="es-ES" dirty="0"/>
          </a:p>
        </p:txBody>
      </p:sp>
    </p:spTree>
    <p:extLst>
      <p:ext uri="{BB962C8B-B14F-4D97-AF65-F5344CB8AC3E}">
        <p14:creationId xmlns:p14="http://schemas.microsoft.com/office/powerpoint/2010/main" val="23984256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2492896"/>
            <a:ext cx="6965245" cy="1202485"/>
          </a:xfrm>
        </p:spPr>
        <p:txBody>
          <a:bodyPr>
            <a:noAutofit/>
          </a:bodyPr>
          <a:lstStyle/>
          <a:p>
            <a:r>
              <a:rPr lang="es-ES" sz="8800" b="1" dirty="0" smtClean="0">
                <a:latin typeface="Arial" pitchFamily="34" charset="0"/>
                <a:cs typeface="Arial" pitchFamily="34" charset="0"/>
              </a:rPr>
              <a:t>Del 7 al 10</a:t>
            </a:r>
            <a:endParaRPr lang="es-ES" sz="8800" b="1" dirty="0">
              <a:latin typeface="Arial" pitchFamily="34" charset="0"/>
              <a:cs typeface="Arial" pitchFamily="34" charset="0"/>
            </a:endParaRPr>
          </a:p>
        </p:txBody>
      </p:sp>
    </p:spTree>
    <p:extLst>
      <p:ext uri="{BB962C8B-B14F-4D97-AF65-F5344CB8AC3E}">
        <p14:creationId xmlns:p14="http://schemas.microsoft.com/office/powerpoint/2010/main" val="11029471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ES" sz="3200" dirty="0" smtClean="0">
                <a:solidFill>
                  <a:schemeClr val="tx2">
                    <a:lumMod val="75000"/>
                  </a:schemeClr>
                </a:solidFill>
                <a:latin typeface="Arial" pitchFamily="34" charset="0"/>
                <a:cs typeface="Arial" pitchFamily="34" charset="0"/>
              </a:rPr>
              <a:t>Con respecto a la imágenes en la ecografía básica, señale lo incorrecto:</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463040" y="2119256"/>
            <a:ext cx="6196405" cy="3902031"/>
          </a:xfrm>
        </p:spPr>
        <p:txBody>
          <a:bodyPr>
            <a:normAutofit fontScale="92500"/>
          </a:bodyPr>
          <a:lstStyle/>
          <a:p>
            <a:pPr marL="457200" indent="-457200">
              <a:buClr>
                <a:schemeClr val="tx2">
                  <a:lumMod val="75000"/>
                </a:schemeClr>
              </a:buClr>
              <a:buFont typeface="+mj-lt"/>
              <a:buAutoNum type="alphaLcParenR"/>
            </a:pPr>
            <a:r>
              <a:rPr lang="es-ES" dirty="0" smtClean="0">
                <a:solidFill>
                  <a:schemeClr val="tx2">
                    <a:lumMod val="75000"/>
                  </a:schemeClr>
                </a:solidFill>
              </a:rPr>
              <a:t>Una imagen </a:t>
            </a:r>
            <a:r>
              <a:rPr lang="es-ES" dirty="0" err="1" smtClean="0">
                <a:solidFill>
                  <a:schemeClr val="tx2">
                    <a:lumMod val="75000"/>
                  </a:schemeClr>
                </a:solidFill>
              </a:rPr>
              <a:t>anecoica</a:t>
            </a:r>
            <a:r>
              <a:rPr lang="es-ES" dirty="0" smtClean="0">
                <a:solidFill>
                  <a:schemeClr val="tx2">
                    <a:lumMod val="75000"/>
                  </a:schemeClr>
                </a:solidFill>
              </a:rPr>
              <a:t> corresponde a estructuras con contenido líquido. Imagen negra.</a:t>
            </a:r>
          </a:p>
          <a:p>
            <a:pPr marL="457200" indent="-457200">
              <a:buClr>
                <a:schemeClr val="tx2">
                  <a:lumMod val="75000"/>
                </a:schemeClr>
              </a:buClr>
              <a:buFont typeface="+mj-lt"/>
              <a:buAutoNum type="alphaLcParenR"/>
            </a:pPr>
            <a:r>
              <a:rPr lang="es-ES" dirty="0" smtClean="0">
                <a:solidFill>
                  <a:schemeClr val="tx2">
                    <a:lumMod val="75000"/>
                  </a:schemeClr>
                </a:solidFill>
              </a:rPr>
              <a:t>Una imagen </a:t>
            </a:r>
            <a:r>
              <a:rPr lang="es-ES" dirty="0" err="1" smtClean="0">
                <a:solidFill>
                  <a:schemeClr val="tx2">
                    <a:lumMod val="75000"/>
                  </a:schemeClr>
                </a:solidFill>
              </a:rPr>
              <a:t>hiperecoica</a:t>
            </a:r>
            <a:r>
              <a:rPr lang="es-ES" dirty="0" smtClean="0">
                <a:solidFill>
                  <a:schemeClr val="tx2">
                    <a:lumMod val="75000"/>
                  </a:schemeClr>
                </a:solidFill>
              </a:rPr>
              <a:t> sale cuando el ultrasonido atraviesa un medio sin </a:t>
            </a:r>
            <a:r>
              <a:rPr lang="es-ES" dirty="0" err="1" smtClean="0">
                <a:solidFill>
                  <a:schemeClr val="tx2">
                    <a:lumMod val="75000"/>
                  </a:schemeClr>
                </a:solidFill>
              </a:rPr>
              <a:t>interfases</a:t>
            </a:r>
            <a:r>
              <a:rPr lang="es-ES" dirty="0" smtClean="0">
                <a:solidFill>
                  <a:schemeClr val="tx2">
                    <a:lumMod val="75000"/>
                  </a:schemeClr>
                </a:solidFill>
              </a:rPr>
              <a:t> reflectantes dando lugar a una imagen blanca.</a:t>
            </a:r>
          </a:p>
          <a:p>
            <a:pPr marL="457200" indent="-457200">
              <a:buClr>
                <a:schemeClr val="tx2">
                  <a:lumMod val="75000"/>
                </a:schemeClr>
              </a:buClr>
              <a:buFont typeface="+mj-lt"/>
              <a:buAutoNum type="alphaLcParenR"/>
            </a:pPr>
            <a:r>
              <a:rPr lang="es-ES" dirty="0" smtClean="0">
                <a:solidFill>
                  <a:schemeClr val="tx2">
                    <a:lumMod val="75000"/>
                  </a:schemeClr>
                </a:solidFill>
              </a:rPr>
              <a:t>Una imagen </a:t>
            </a:r>
            <a:r>
              <a:rPr lang="es-ES" dirty="0" err="1" smtClean="0">
                <a:solidFill>
                  <a:schemeClr val="tx2">
                    <a:lumMod val="75000"/>
                  </a:schemeClr>
                </a:solidFill>
              </a:rPr>
              <a:t>hipoecoica</a:t>
            </a:r>
            <a:r>
              <a:rPr lang="es-ES" dirty="0" smtClean="0">
                <a:solidFill>
                  <a:schemeClr val="tx2">
                    <a:lumMod val="75000"/>
                  </a:schemeClr>
                </a:solidFill>
              </a:rPr>
              <a:t>, es de color gris y se toma como referencia el hígado.</a:t>
            </a:r>
          </a:p>
          <a:p>
            <a:pPr marL="457200" indent="-457200">
              <a:buClr>
                <a:schemeClr val="tx2">
                  <a:lumMod val="75000"/>
                </a:schemeClr>
              </a:buClr>
              <a:buFont typeface="+mj-lt"/>
              <a:buAutoNum type="alphaLcParenR"/>
            </a:pPr>
            <a:r>
              <a:rPr lang="es-ES" dirty="0" smtClean="0">
                <a:solidFill>
                  <a:schemeClr val="tx2">
                    <a:lumMod val="75000"/>
                  </a:schemeClr>
                </a:solidFill>
              </a:rPr>
              <a:t>Una imagen </a:t>
            </a:r>
            <a:r>
              <a:rPr lang="es-ES" dirty="0" err="1" smtClean="0">
                <a:solidFill>
                  <a:schemeClr val="tx2">
                    <a:lumMod val="75000"/>
                  </a:schemeClr>
                </a:solidFill>
              </a:rPr>
              <a:t>hiperecoica</a:t>
            </a:r>
            <a:r>
              <a:rPr lang="es-ES" dirty="0" smtClean="0">
                <a:solidFill>
                  <a:schemeClr val="tx2">
                    <a:lumMod val="75000"/>
                  </a:schemeClr>
                </a:solidFill>
              </a:rPr>
              <a:t> lo dará el hueso, el calcio… y será una imagen blanca.</a:t>
            </a:r>
            <a:endParaRPr lang="es-ES" dirty="0">
              <a:solidFill>
                <a:schemeClr val="tx2">
                  <a:lumMod val="75000"/>
                </a:schemeClr>
              </a:solidFill>
            </a:endParaRPr>
          </a:p>
        </p:txBody>
      </p:sp>
      <p:sp>
        <p:nvSpPr>
          <p:cNvPr id="4" name="3 Elipse"/>
          <p:cNvSpPr/>
          <p:nvPr/>
        </p:nvSpPr>
        <p:spPr>
          <a:xfrm>
            <a:off x="1331640" y="3212976"/>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0" y="0"/>
            <a:ext cx="9142801" cy="2585323"/>
          </a:xfrm>
          <a:prstGeom prst="rect">
            <a:avLst/>
          </a:prstGeom>
          <a:solidFill>
            <a:schemeClr val="tx2">
              <a:lumMod val="20000"/>
              <a:lumOff val="80000"/>
            </a:schemeClr>
          </a:solidFill>
        </p:spPr>
        <p:txBody>
          <a:bodyPr wrap="square" rtlCol="0">
            <a:spAutoFit/>
          </a:bodyPr>
          <a:lstStyle/>
          <a:p>
            <a:pPr marL="342900" lvl="0" indent="-342900">
              <a:buFont typeface="Arial" pitchFamily="34" charset="0"/>
              <a:buChar char="•"/>
            </a:pPr>
            <a:r>
              <a:rPr lang="es-ES" sz="2400" b="1" dirty="0">
                <a:latin typeface="Arial" pitchFamily="34" charset="0"/>
                <a:cs typeface="Arial" pitchFamily="34" charset="0"/>
              </a:rPr>
              <a:t>Imágenes </a:t>
            </a:r>
            <a:r>
              <a:rPr lang="es-ES" sz="2400" b="1" dirty="0" err="1">
                <a:latin typeface="Arial" pitchFamily="34" charset="0"/>
                <a:cs typeface="Arial" pitchFamily="34" charset="0"/>
              </a:rPr>
              <a:t>anecoicas</a:t>
            </a:r>
            <a:r>
              <a:rPr lang="es-ES" sz="2400" b="1" dirty="0">
                <a:latin typeface="Arial" pitchFamily="34" charset="0"/>
                <a:cs typeface="Arial" pitchFamily="34" charset="0"/>
              </a:rPr>
              <a:t> o </a:t>
            </a:r>
            <a:r>
              <a:rPr lang="es-ES" sz="2400" b="1" dirty="0" err="1">
                <a:latin typeface="Arial" pitchFamily="34" charset="0"/>
                <a:cs typeface="Arial" pitchFamily="34" charset="0"/>
              </a:rPr>
              <a:t>anecogénicas</a:t>
            </a:r>
            <a:r>
              <a:rPr lang="es-ES" sz="2400" b="1" dirty="0">
                <a:latin typeface="Arial" pitchFamily="34" charset="0"/>
                <a:cs typeface="Arial" pitchFamily="34" charset="0"/>
              </a:rPr>
              <a:t>/imagen negra</a:t>
            </a:r>
            <a:r>
              <a:rPr lang="es-ES" sz="2400" dirty="0">
                <a:latin typeface="Arial" pitchFamily="34" charset="0"/>
                <a:cs typeface="Arial" pitchFamily="34" charset="0"/>
              </a:rPr>
              <a:t>: </a:t>
            </a:r>
            <a:r>
              <a:rPr lang="es-ES" sz="2400" dirty="0" smtClean="0">
                <a:latin typeface="Arial" pitchFamily="34" charset="0"/>
                <a:cs typeface="Arial" pitchFamily="34" charset="0"/>
              </a:rPr>
              <a:t>medio </a:t>
            </a:r>
            <a:r>
              <a:rPr lang="es-ES" sz="2400" dirty="0">
                <a:latin typeface="Arial" pitchFamily="34" charset="0"/>
                <a:cs typeface="Arial" pitchFamily="34" charset="0"/>
              </a:rPr>
              <a:t>sin </a:t>
            </a:r>
            <a:r>
              <a:rPr lang="es-ES" sz="2400" dirty="0" err="1">
                <a:latin typeface="Arial" pitchFamily="34" charset="0"/>
                <a:cs typeface="Arial" pitchFamily="34" charset="0"/>
              </a:rPr>
              <a:t>interfases</a:t>
            </a:r>
            <a:r>
              <a:rPr lang="es-ES" sz="2400" dirty="0">
                <a:latin typeface="Arial" pitchFamily="34" charset="0"/>
                <a:cs typeface="Arial" pitchFamily="34" charset="0"/>
              </a:rPr>
              <a:t> </a:t>
            </a:r>
            <a:r>
              <a:rPr lang="es-ES" sz="2400" dirty="0" smtClean="0">
                <a:latin typeface="Arial" pitchFamily="34" charset="0"/>
                <a:cs typeface="Arial" pitchFamily="34" charset="0"/>
              </a:rPr>
              <a:t>reflectantes. Estructuras </a:t>
            </a:r>
            <a:r>
              <a:rPr lang="es-ES" sz="2400" dirty="0">
                <a:latin typeface="Arial" pitchFamily="34" charset="0"/>
                <a:cs typeface="Arial" pitchFamily="34" charset="0"/>
              </a:rPr>
              <a:t>con contenido líquido </a:t>
            </a:r>
            <a:endParaRPr lang="es-ES" sz="2400" dirty="0" smtClean="0">
              <a:latin typeface="Arial" pitchFamily="34" charset="0"/>
              <a:cs typeface="Arial" pitchFamily="34" charset="0"/>
            </a:endParaRPr>
          </a:p>
          <a:p>
            <a:pPr marL="342900" lvl="0" indent="-342900">
              <a:buFont typeface="Arial" pitchFamily="34" charset="0"/>
              <a:buChar char="•"/>
            </a:pPr>
            <a:r>
              <a:rPr lang="es-ES" sz="2400" b="1" dirty="0" smtClean="0">
                <a:latin typeface="Arial" pitchFamily="34" charset="0"/>
                <a:cs typeface="Arial" pitchFamily="34" charset="0"/>
              </a:rPr>
              <a:t>Imágenes </a:t>
            </a:r>
            <a:r>
              <a:rPr lang="es-ES" sz="2400" b="1" dirty="0" err="1">
                <a:latin typeface="Arial" pitchFamily="34" charset="0"/>
                <a:cs typeface="Arial" pitchFamily="34" charset="0"/>
              </a:rPr>
              <a:t>hipoecogénicas</a:t>
            </a:r>
            <a:r>
              <a:rPr lang="es-ES" sz="2400" dirty="0">
                <a:latin typeface="Arial" pitchFamily="34" charset="0"/>
                <a:cs typeface="Arial" pitchFamily="34" charset="0"/>
              </a:rPr>
              <a:t>: </a:t>
            </a:r>
            <a:r>
              <a:rPr lang="es-ES" sz="2400" dirty="0" smtClean="0">
                <a:latin typeface="Arial" pitchFamily="34" charset="0"/>
                <a:cs typeface="Arial" pitchFamily="34" charset="0"/>
              </a:rPr>
              <a:t>medio </a:t>
            </a:r>
            <a:r>
              <a:rPr lang="es-ES" sz="2400" dirty="0">
                <a:latin typeface="Arial" pitchFamily="34" charset="0"/>
                <a:cs typeface="Arial" pitchFamily="34" charset="0"/>
              </a:rPr>
              <a:t>con pocas </a:t>
            </a:r>
            <a:r>
              <a:rPr lang="es-ES" sz="2400" dirty="0" err="1">
                <a:latin typeface="Arial" pitchFamily="34" charset="0"/>
                <a:cs typeface="Arial" pitchFamily="34" charset="0"/>
              </a:rPr>
              <a:t>interfases</a:t>
            </a:r>
            <a:r>
              <a:rPr lang="es-ES" sz="2400" dirty="0">
                <a:latin typeface="Arial" pitchFamily="34" charset="0"/>
                <a:cs typeface="Arial" pitchFamily="34" charset="0"/>
              </a:rPr>
              <a:t>. Áreas de color gris oscuro </a:t>
            </a:r>
            <a:r>
              <a:rPr lang="es-ES" sz="2400" dirty="0" smtClean="0">
                <a:latin typeface="Arial" pitchFamily="34" charset="0"/>
                <a:cs typeface="Arial" pitchFamily="34" charset="0"/>
              </a:rPr>
              <a:t>(hígado). </a:t>
            </a:r>
          </a:p>
          <a:p>
            <a:pPr marL="342900" lvl="0" indent="-342900">
              <a:buFont typeface="Arial" pitchFamily="34" charset="0"/>
              <a:buChar char="•"/>
            </a:pPr>
            <a:r>
              <a:rPr lang="es-ES" sz="2400" b="1" dirty="0" smtClean="0">
                <a:latin typeface="Arial" pitchFamily="34" charset="0"/>
                <a:cs typeface="Arial" pitchFamily="34" charset="0"/>
              </a:rPr>
              <a:t>Imágenes </a:t>
            </a:r>
            <a:r>
              <a:rPr lang="es-ES" sz="2400" b="1" dirty="0" err="1">
                <a:latin typeface="Arial" pitchFamily="34" charset="0"/>
                <a:cs typeface="Arial" pitchFamily="34" charset="0"/>
              </a:rPr>
              <a:t>hiperecogénicas</a:t>
            </a:r>
            <a:r>
              <a:rPr lang="es-ES" sz="2400" b="1" dirty="0">
                <a:latin typeface="Arial" pitchFamily="34" charset="0"/>
                <a:cs typeface="Arial" pitchFamily="34" charset="0"/>
              </a:rPr>
              <a:t>/gris claro</a:t>
            </a:r>
            <a:r>
              <a:rPr lang="es-ES" sz="2400" dirty="0">
                <a:latin typeface="Arial" pitchFamily="34" charset="0"/>
                <a:cs typeface="Arial" pitchFamily="34" charset="0"/>
              </a:rPr>
              <a:t>-</a:t>
            </a:r>
            <a:r>
              <a:rPr lang="es-ES" sz="2400" b="1" dirty="0">
                <a:latin typeface="Arial" pitchFamily="34" charset="0"/>
                <a:cs typeface="Arial" pitchFamily="34" charset="0"/>
              </a:rPr>
              <a:t>blanco</a:t>
            </a:r>
            <a:r>
              <a:rPr lang="es-ES" sz="2400" dirty="0">
                <a:latin typeface="Arial" pitchFamily="34" charset="0"/>
                <a:cs typeface="Arial" pitchFamily="34" charset="0"/>
              </a:rPr>
              <a:t>: </a:t>
            </a:r>
            <a:r>
              <a:rPr lang="es-ES" sz="2400" dirty="0" smtClean="0">
                <a:latin typeface="Arial" pitchFamily="34" charset="0"/>
                <a:cs typeface="Arial" pitchFamily="34" charset="0"/>
              </a:rPr>
              <a:t>medio </a:t>
            </a:r>
            <a:r>
              <a:rPr lang="es-ES" sz="2400" dirty="0">
                <a:latin typeface="Arial" pitchFamily="34" charset="0"/>
                <a:cs typeface="Arial" pitchFamily="34" charset="0"/>
              </a:rPr>
              <a:t>con </a:t>
            </a:r>
            <a:r>
              <a:rPr lang="es-ES" sz="2400" dirty="0" err="1">
                <a:latin typeface="Arial" pitchFamily="34" charset="0"/>
                <a:cs typeface="Arial" pitchFamily="34" charset="0"/>
              </a:rPr>
              <a:t>interfases</a:t>
            </a:r>
            <a:r>
              <a:rPr lang="es-ES" sz="2400" dirty="0">
                <a:latin typeface="Arial" pitchFamily="34" charset="0"/>
                <a:cs typeface="Arial" pitchFamily="34" charset="0"/>
              </a:rPr>
              <a:t> altamente reflectantes (hueso, calcio, aire).</a:t>
            </a:r>
          </a:p>
          <a:p>
            <a:endParaRPr lang="es-ES" dirty="0"/>
          </a:p>
        </p:txBody>
      </p:sp>
      <p:pic>
        <p:nvPicPr>
          <p:cNvPr id="6" name="5 Imagen" descr="C:\Users\MARTA\Desktop\OPE 2021\URGENCIAS HOSPITALARIA\TEMA 7\imagen eco.jpg"/>
          <p:cNvPicPr/>
          <p:nvPr/>
        </p:nvPicPr>
        <p:blipFill>
          <a:blip r:embed="rId2">
            <a:extLst>
              <a:ext uri="{28A0092B-C50C-407E-A947-70E740481C1C}">
                <a14:useLocalDpi xmlns:a14="http://schemas.microsoft.com/office/drawing/2010/main" val="0"/>
              </a:ext>
            </a:extLst>
          </a:blip>
          <a:srcRect/>
          <a:stretch>
            <a:fillRect/>
          </a:stretch>
        </p:blipFill>
        <p:spPr bwMode="auto">
          <a:xfrm>
            <a:off x="4667885" y="4288790"/>
            <a:ext cx="4476115" cy="2569210"/>
          </a:xfrm>
          <a:prstGeom prst="rect">
            <a:avLst/>
          </a:prstGeom>
          <a:noFill/>
          <a:ln>
            <a:noFill/>
          </a:ln>
        </p:spPr>
      </p:pic>
    </p:spTree>
    <p:extLst>
      <p:ext uri="{BB962C8B-B14F-4D97-AF65-F5344CB8AC3E}">
        <p14:creationId xmlns:p14="http://schemas.microsoft.com/office/powerpoint/2010/main" val="258529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200" dirty="0" smtClean="0">
                <a:solidFill>
                  <a:schemeClr val="tx2">
                    <a:lumMod val="75000"/>
                  </a:schemeClr>
                </a:solidFill>
                <a:latin typeface="Arial" pitchFamily="34" charset="0"/>
                <a:cs typeface="Arial" pitchFamily="34" charset="0"/>
              </a:rPr>
              <a:t>Son ejemplos de «artefactos» en la ecografía todos, excepto:</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endParaRPr lang="es-ES" dirty="0" smtClean="0"/>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Cola de caballo.</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Reverberación.</a:t>
            </a:r>
          </a:p>
          <a:p>
            <a:pPr marL="457200" indent="-457200">
              <a:buClr>
                <a:schemeClr val="tx2">
                  <a:lumMod val="75000"/>
                </a:schemeClr>
              </a:buClr>
              <a:buFont typeface="+mj-lt"/>
              <a:buAutoNum type="alphaLcParenR"/>
            </a:pPr>
            <a:r>
              <a:rPr lang="es-ES" dirty="0" err="1" smtClean="0">
                <a:solidFill>
                  <a:schemeClr val="tx2">
                    <a:lumMod val="75000"/>
                  </a:schemeClr>
                </a:solidFill>
                <a:latin typeface="Arial" pitchFamily="34" charset="0"/>
                <a:cs typeface="Arial" pitchFamily="34" charset="0"/>
              </a:rPr>
              <a:t>Imangen</a:t>
            </a:r>
            <a:r>
              <a:rPr lang="es-ES" dirty="0" smtClean="0">
                <a:solidFill>
                  <a:schemeClr val="tx2">
                    <a:lumMod val="75000"/>
                  </a:schemeClr>
                </a:solidFill>
                <a:latin typeface="Arial" pitchFamily="34" charset="0"/>
                <a:cs typeface="Arial" pitchFamily="34" charset="0"/>
              </a:rPr>
              <a:t> en espejo.</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Sombra acústica. </a:t>
            </a:r>
          </a:p>
        </p:txBody>
      </p:sp>
      <p:sp>
        <p:nvSpPr>
          <p:cNvPr id="4" name="3 Elipse"/>
          <p:cNvSpPr/>
          <p:nvPr/>
        </p:nvSpPr>
        <p:spPr>
          <a:xfrm>
            <a:off x="1403648" y="2564904"/>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716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444208" cy="830997"/>
          </a:xfrm>
          <a:prstGeom prst="rect">
            <a:avLst/>
          </a:prstGeom>
          <a:solidFill>
            <a:schemeClr val="tx2">
              <a:lumMod val="20000"/>
              <a:lumOff val="80000"/>
            </a:schemeClr>
          </a:solidFill>
        </p:spPr>
        <p:txBody>
          <a:bodyPr wrap="square" rtlCol="0">
            <a:spAutoFit/>
          </a:bodyPr>
          <a:lstStyle/>
          <a:p>
            <a:pPr algn="just"/>
            <a:r>
              <a:rPr lang="es-ES" sz="1600" b="1" dirty="0"/>
              <a:t>Sombra acústica:</a:t>
            </a:r>
            <a:r>
              <a:rPr lang="es-ES" sz="1600" dirty="0"/>
              <a:t> </a:t>
            </a:r>
            <a:r>
              <a:rPr lang="es-ES" sz="1600" dirty="0" smtClean="0"/>
              <a:t>los </a:t>
            </a:r>
            <a:r>
              <a:rPr lang="es-ES" sz="1600" dirty="0"/>
              <a:t>ecos </a:t>
            </a:r>
            <a:r>
              <a:rPr lang="es-ES" sz="1600" dirty="0" smtClean="0"/>
              <a:t>chocan con </a:t>
            </a:r>
            <a:r>
              <a:rPr lang="es-ES" sz="1600" dirty="0"/>
              <a:t>una </a:t>
            </a:r>
            <a:r>
              <a:rPr lang="es-ES" sz="1600" dirty="0" err="1"/>
              <a:t>interfase</a:t>
            </a:r>
            <a:r>
              <a:rPr lang="es-ES" sz="1600" dirty="0"/>
              <a:t> muy reflectante que no los deja pasar. Aparece una zona muy refringente (blanca) con una zona posterior </a:t>
            </a:r>
            <a:r>
              <a:rPr lang="es-ES" sz="1600" dirty="0" err="1" smtClean="0"/>
              <a:t>hipoecogénica</a:t>
            </a:r>
            <a:r>
              <a:rPr lang="es-ES" sz="1600" dirty="0" smtClean="0"/>
              <a:t>. (LITIASIS)</a:t>
            </a:r>
            <a:endParaRPr lang="es-ES" sz="1600"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6444208" y="0"/>
            <a:ext cx="2749133" cy="830997"/>
          </a:xfrm>
          <a:prstGeom prst="rect">
            <a:avLst/>
          </a:prstGeom>
          <a:noFill/>
          <a:ln>
            <a:noFill/>
          </a:ln>
        </p:spPr>
      </p:pic>
      <p:sp>
        <p:nvSpPr>
          <p:cNvPr id="6" name="5 CuadroTexto"/>
          <p:cNvSpPr txBox="1"/>
          <p:nvPr/>
        </p:nvSpPr>
        <p:spPr>
          <a:xfrm>
            <a:off x="0" y="815688"/>
            <a:ext cx="6444208" cy="1077218"/>
          </a:xfrm>
          <a:prstGeom prst="rect">
            <a:avLst/>
          </a:prstGeom>
          <a:solidFill>
            <a:schemeClr val="tx2">
              <a:lumMod val="60000"/>
              <a:lumOff val="40000"/>
            </a:schemeClr>
          </a:solidFill>
        </p:spPr>
        <p:txBody>
          <a:bodyPr wrap="square" rtlCol="0">
            <a:spAutoFit/>
          </a:bodyPr>
          <a:lstStyle/>
          <a:p>
            <a:pPr algn="just"/>
            <a:r>
              <a:rPr lang="es-ES" sz="1600" b="1" dirty="0"/>
              <a:t>Refuerzo posterior</a:t>
            </a:r>
            <a:r>
              <a:rPr lang="es-ES" sz="1600" b="1" dirty="0" smtClean="0"/>
              <a:t>:</a:t>
            </a:r>
            <a:r>
              <a:rPr lang="es-ES" sz="1600" dirty="0" smtClean="0"/>
              <a:t> el </a:t>
            </a:r>
            <a:r>
              <a:rPr lang="es-ES" sz="1600" dirty="0"/>
              <a:t>ultrasonido atraviesa un medio sin </a:t>
            </a:r>
            <a:r>
              <a:rPr lang="es-ES" sz="1600" dirty="0" err="1"/>
              <a:t>interfases</a:t>
            </a:r>
            <a:r>
              <a:rPr lang="es-ES" sz="1600" dirty="0"/>
              <a:t> en su interior, no hay atenuación del sonido y llega a otro medio sólido produciendo aumento de la </a:t>
            </a:r>
            <a:r>
              <a:rPr lang="es-ES" sz="1600" dirty="0" err="1"/>
              <a:t>ecogenicidad</a:t>
            </a:r>
            <a:r>
              <a:rPr lang="es-ES" sz="1600" dirty="0"/>
              <a:t> por </a:t>
            </a:r>
            <a:r>
              <a:rPr lang="es-ES" sz="1600" dirty="0" smtClean="0"/>
              <a:t>detrás (normal: vejiga; patológico: quiste).</a:t>
            </a:r>
            <a:endParaRPr lang="es-ES" sz="1600" dirty="0"/>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6444208" y="788771"/>
            <a:ext cx="2699792" cy="1104136"/>
          </a:xfrm>
          <a:prstGeom prst="rect">
            <a:avLst/>
          </a:prstGeom>
          <a:noFill/>
          <a:ln>
            <a:noFill/>
          </a:ln>
        </p:spPr>
      </p:pic>
      <p:sp>
        <p:nvSpPr>
          <p:cNvPr id="8" name="7 CuadroTexto"/>
          <p:cNvSpPr txBox="1"/>
          <p:nvPr/>
        </p:nvSpPr>
        <p:spPr>
          <a:xfrm>
            <a:off x="0" y="1900561"/>
            <a:ext cx="6444208" cy="1077218"/>
          </a:xfrm>
          <a:prstGeom prst="rect">
            <a:avLst/>
          </a:prstGeom>
          <a:solidFill>
            <a:schemeClr val="tx2">
              <a:lumMod val="20000"/>
              <a:lumOff val="80000"/>
            </a:schemeClr>
          </a:solidFill>
        </p:spPr>
        <p:txBody>
          <a:bodyPr wrap="square" rtlCol="0">
            <a:spAutoFit/>
          </a:bodyPr>
          <a:lstStyle/>
          <a:p>
            <a:r>
              <a:rPr lang="es-ES" sz="1600" b="1" dirty="0"/>
              <a:t>Reverberación:</a:t>
            </a:r>
            <a:r>
              <a:rPr lang="es-ES" sz="1600" dirty="0"/>
              <a:t>  </a:t>
            </a:r>
            <a:r>
              <a:rPr lang="es-ES" sz="1600" dirty="0" smtClean="0"/>
              <a:t>el ultrasonido </a:t>
            </a:r>
            <a:r>
              <a:rPr lang="es-ES" sz="1600" dirty="0"/>
              <a:t>atraviesa una </a:t>
            </a:r>
            <a:r>
              <a:rPr lang="es-ES" sz="1600" dirty="0" err="1"/>
              <a:t>interfase</a:t>
            </a:r>
            <a:r>
              <a:rPr lang="es-ES" sz="1600" dirty="0"/>
              <a:t> que separa dos medios con muy diferente impedancia acústica (resistencia de un tejido al paso de ultrasonidos), y que se comporta como una superficie muy reflectante, como por ejemplo ocurre entre un sólido y un gas</a:t>
            </a:r>
          </a:p>
        </p:txBody>
      </p:sp>
      <p:pic>
        <p:nvPicPr>
          <p:cNvPr id="9" name="8 Imagen" descr="C:\Users\MARTA\Desktop\OPE 2021\URGENCIAS HOSPITALARIA\TEMA 7\reverberación.jpg"/>
          <p:cNvPicPr/>
          <p:nvPr/>
        </p:nvPicPr>
        <p:blipFill>
          <a:blip r:embed="rId4">
            <a:extLst>
              <a:ext uri="{28A0092B-C50C-407E-A947-70E740481C1C}">
                <a14:useLocalDpi xmlns:a14="http://schemas.microsoft.com/office/drawing/2010/main" val="0"/>
              </a:ext>
            </a:extLst>
          </a:blip>
          <a:srcRect/>
          <a:stretch>
            <a:fillRect/>
          </a:stretch>
        </p:blipFill>
        <p:spPr bwMode="auto">
          <a:xfrm>
            <a:off x="6468878" y="1932931"/>
            <a:ext cx="2699792" cy="1044847"/>
          </a:xfrm>
          <a:prstGeom prst="rect">
            <a:avLst/>
          </a:prstGeom>
          <a:noFill/>
          <a:ln>
            <a:noFill/>
          </a:ln>
        </p:spPr>
      </p:pic>
      <p:sp>
        <p:nvSpPr>
          <p:cNvPr id="10" name="9 CuadroTexto"/>
          <p:cNvSpPr txBox="1"/>
          <p:nvPr/>
        </p:nvSpPr>
        <p:spPr>
          <a:xfrm>
            <a:off x="0" y="3000823"/>
            <a:ext cx="6444208" cy="1569660"/>
          </a:xfrm>
          <a:prstGeom prst="rect">
            <a:avLst/>
          </a:prstGeom>
          <a:solidFill>
            <a:schemeClr val="tx2">
              <a:lumMod val="60000"/>
              <a:lumOff val="40000"/>
            </a:schemeClr>
          </a:solidFill>
        </p:spPr>
        <p:txBody>
          <a:bodyPr wrap="square" rtlCol="0">
            <a:spAutoFit/>
          </a:bodyPr>
          <a:lstStyle/>
          <a:p>
            <a:r>
              <a:rPr lang="es-ES" sz="1600" b="1" dirty="0"/>
              <a:t>Cola de </a:t>
            </a:r>
            <a:r>
              <a:rPr lang="es-ES" sz="1600" b="1" dirty="0" smtClean="0"/>
              <a:t>cometa:</a:t>
            </a:r>
            <a:r>
              <a:rPr lang="es-ES" sz="1600" dirty="0"/>
              <a:t> </a:t>
            </a:r>
            <a:r>
              <a:rPr lang="es-ES" sz="1600" dirty="0" smtClean="0"/>
              <a:t>se </a:t>
            </a:r>
            <a:r>
              <a:rPr lang="es-ES" sz="1600" dirty="0"/>
              <a:t>produce al chocar el haz de ultrasonidos con una </a:t>
            </a:r>
            <a:r>
              <a:rPr lang="es-ES" sz="1600" dirty="0" err="1"/>
              <a:t>interfase</a:t>
            </a:r>
            <a:r>
              <a:rPr lang="es-ES" sz="1600" dirty="0"/>
              <a:t> estrecha y muy </a:t>
            </a:r>
            <a:r>
              <a:rPr lang="es-ES" sz="1600" dirty="0" err="1"/>
              <a:t>ecogénica</a:t>
            </a:r>
            <a:r>
              <a:rPr lang="es-ES" sz="1600" dirty="0"/>
              <a:t>, como por ejemplo el diafragma o un fragmento de vidrio o de metal, generándose una imagen lineal periódica y de trayecto corto tras dicha </a:t>
            </a:r>
            <a:r>
              <a:rPr lang="es-ES" sz="1600" dirty="0" err="1"/>
              <a:t>interfase</a:t>
            </a:r>
            <a:r>
              <a:rPr lang="es-ES" sz="1600" dirty="0"/>
              <a:t> de bandas </a:t>
            </a:r>
            <a:r>
              <a:rPr lang="es-ES" sz="1600" dirty="0" err="1"/>
              <a:t>hiperecogénicas</a:t>
            </a:r>
            <a:r>
              <a:rPr lang="es-ES" sz="1600" dirty="0"/>
              <a:t> que van disminuyendo de intensidad y longitud según se alejan del transductor</a:t>
            </a:r>
          </a:p>
        </p:txBody>
      </p:sp>
      <p:pic>
        <p:nvPicPr>
          <p:cNvPr id="11" name="10 Imagen"/>
          <p:cNvPicPr/>
          <p:nvPr/>
        </p:nvPicPr>
        <p:blipFill>
          <a:blip r:embed="rId5">
            <a:extLst>
              <a:ext uri="{28A0092B-C50C-407E-A947-70E740481C1C}">
                <a14:useLocalDpi xmlns:a14="http://schemas.microsoft.com/office/drawing/2010/main" val="0"/>
              </a:ext>
            </a:extLst>
          </a:blip>
          <a:srcRect/>
          <a:stretch>
            <a:fillRect/>
          </a:stretch>
        </p:blipFill>
        <p:spPr bwMode="auto">
          <a:xfrm>
            <a:off x="6444208" y="3000824"/>
            <a:ext cx="2749133" cy="1569659"/>
          </a:xfrm>
          <a:prstGeom prst="rect">
            <a:avLst/>
          </a:prstGeom>
          <a:noFill/>
          <a:ln>
            <a:noFill/>
          </a:ln>
        </p:spPr>
      </p:pic>
      <p:sp>
        <p:nvSpPr>
          <p:cNvPr id="12" name="11 CuadroTexto"/>
          <p:cNvSpPr txBox="1"/>
          <p:nvPr/>
        </p:nvSpPr>
        <p:spPr>
          <a:xfrm>
            <a:off x="0" y="4565377"/>
            <a:ext cx="6444208" cy="830997"/>
          </a:xfrm>
          <a:prstGeom prst="rect">
            <a:avLst/>
          </a:prstGeom>
          <a:solidFill>
            <a:schemeClr val="tx2">
              <a:lumMod val="20000"/>
              <a:lumOff val="80000"/>
            </a:schemeClr>
          </a:solidFill>
        </p:spPr>
        <p:txBody>
          <a:bodyPr wrap="square" rtlCol="0">
            <a:spAutoFit/>
          </a:bodyPr>
          <a:lstStyle/>
          <a:p>
            <a:r>
              <a:rPr lang="es-ES" sz="1600" b="1" dirty="0"/>
              <a:t>Imagen en espejo:</a:t>
            </a:r>
            <a:r>
              <a:rPr lang="es-ES" sz="1600" dirty="0"/>
              <a:t> el gas refleja casi el 100% del sonido que llega, por lo que es el mejor espejo acústico del organismo. Se produce cuando hay una </a:t>
            </a:r>
            <a:r>
              <a:rPr lang="es-ES" sz="1600" dirty="0" err="1"/>
              <a:t>interfase</a:t>
            </a:r>
            <a:r>
              <a:rPr lang="es-ES" sz="1600" dirty="0"/>
              <a:t> tejido-gas, produciéndose una sombra acústica posterior. </a:t>
            </a:r>
          </a:p>
        </p:txBody>
      </p:sp>
      <p:pic>
        <p:nvPicPr>
          <p:cNvPr id="13" name="12 Imagen" descr="Ecografía: FORMACIÓN DE LA IMAGEN ECOGRÁFICA (Artefactos)"/>
          <p:cNvPicPr/>
          <p:nvPr/>
        </p:nvPicPr>
        <p:blipFill>
          <a:blip r:embed="rId6">
            <a:extLst>
              <a:ext uri="{28A0092B-C50C-407E-A947-70E740481C1C}">
                <a14:useLocalDpi xmlns:a14="http://schemas.microsoft.com/office/drawing/2010/main" val="0"/>
              </a:ext>
            </a:extLst>
          </a:blip>
          <a:srcRect/>
          <a:stretch>
            <a:fillRect/>
          </a:stretch>
        </p:blipFill>
        <p:spPr bwMode="auto">
          <a:xfrm>
            <a:off x="6434231" y="4565377"/>
            <a:ext cx="2759109" cy="830997"/>
          </a:xfrm>
          <a:prstGeom prst="rect">
            <a:avLst/>
          </a:prstGeom>
          <a:noFill/>
          <a:ln>
            <a:noFill/>
          </a:ln>
        </p:spPr>
      </p:pic>
      <p:sp>
        <p:nvSpPr>
          <p:cNvPr id="14" name="13 CuadroTexto"/>
          <p:cNvSpPr txBox="1"/>
          <p:nvPr/>
        </p:nvSpPr>
        <p:spPr>
          <a:xfrm>
            <a:off x="24670" y="5645728"/>
            <a:ext cx="6444208" cy="584775"/>
          </a:xfrm>
          <a:prstGeom prst="rect">
            <a:avLst/>
          </a:prstGeom>
          <a:solidFill>
            <a:schemeClr val="tx2">
              <a:lumMod val="60000"/>
              <a:lumOff val="40000"/>
            </a:schemeClr>
          </a:solidFill>
        </p:spPr>
        <p:txBody>
          <a:bodyPr wrap="square" rtlCol="0">
            <a:spAutoFit/>
          </a:bodyPr>
          <a:lstStyle/>
          <a:p>
            <a:r>
              <a:rPr lang="es-ES" sz="1600" b="1" dirty="0"/>
              <a:t>Anisotropía:</a:t>
            </a:r>
            <a:r>
              <a:rPr lang="es-ES" sz="1600" dirty="0"/>
              <a:t> es un cambio del comportamiento reflectante en función del ángulo de incidencia del </a:t>
            </a:r>
            <a:r>
              <a:rPr lang="es-ES" sz="1600" dirty="0" smtClean="0"/>
              <a:t>sonido (Tendón).</a:t>
            </a:r>
            <a:endParaRPr lang="es-ES" sz="1600" dirty="0"/>
          </a:p>
        </p:txBody>
      </p:sp>
      <p:pic>
        <p:nvPicPr>
          <p:cNvPr id="15" name="14 Imagen" descr="Artefacto de anisotropía: se visualiza en tendón flexor del primer dedo...  | Download Scientific Diagram"/>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9034" y="5377635"/>
            <a:ext cx="2709636" cy="1120963"/>
          </a:xfrm>
          <a:prstGeom prst="rect">
            <a:avLst/>
          </a:prstGeom>
          <a:noFill/>
          <a:ln>
            <a:noFill/>
          </a:ln>
        </p:spPr>
      </p:pic>
      <p:sp>
        <p:nvSpPr>
          <p:cNvPr id="16" name="15 CuadroTexto"/>
          <p:cNvSpPr txBox="1"/>
          <p:nvPr/>
        </p:nvSpPr>
        <p:spPr>
          <a:xfrm>
            <a:off x="9711" y="6498598"/>
            <a:ext cx="9153977" cy="338554"/>
          </a:xfrm>
          <a:prstGeom prst="rect">
            <a:avLst/>
          </a:prstGeom>
          <a:solidFill>
            <a:schemeClr val="tx2">
              <a:lumMod val="20000"/>
              <a:lumOff val="80000"/>
            </a:schemeClr>
          </a:solidFill>
        </p:spPr>
        <p:txBody>
          <a:bodyPr wrap="square" rtlCol="0">
            <a:spAutoFit/>
          </a:bodyPr>
          <a:lstStyle/>
          <a:p>
            <a:r>
              <a:rPr lang="es-ES" sz="1600" b="1" dirty="0"/>
              <a:t>Imagen doble:</a:t>
            </a:r>
            <a:r>
              <a:rPr lang="es-ES" sz="1600" dirty="0"/>
              <a:t> debido a la refracción, pueden presentarse objetos reales en localización falsa. </a:t>
            </a:r>
          </a:p>
        </p:txBody>
      </p:sp>
    </p:spTree>
    <p:extLst>
      <p:ext uri="{BB962C8B-B14F-4D97-AF65-F5344CB8AC3E}">
        <p14:creationId xmlns:p14="http://schemas.microsoft.com/office/powerpoint/2010/main" val="23212500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600" dirty="0" smtClean="0">
                <a:solidFill>
                  <a:schemeClr val="tx2">
                    <a:lumMod val="75000"/>
                  </a:schemeClr>
                </a:solidFill>
                <a:latin typeface="Arial" pitchFamily="34" charset="0"/>
                <a:cs typeface="Arial" pitchFamily="34" charset="0"/>
              </a:rPr>
              <a:t>Respecto al protocolo EFAST, señala lo correcto:</a:t>
            </a:r>
            <a:endParaRPr lang="es-ES" sz="36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p:txBody>
          <a:bodyPr>
            <a:normAutofit lnSpcReduction="10000"/>
          </a:bodyPr>
          <a:lstStyle/>
          <a:p>
            <a:pPr marL="457200" indent="-457200">
              <a:buClr>
                <a:schemeClr val="tx2">
                  <a:lumMod val="75000"/>
                </a:schemeClr>
              </a:buClr>
              <a:buFont typeface="+mj-lt"/>
              <a:buAutoNum type="alphaLcParenR"/>
            </a:pPr>
            <a:r>
              <a:rPr lang="es-ES" dirty="0" smtClean="0">
                <a:solidFill>
                  <a:schemeClr val="tx2">
                    <a:lumMod val="75000"/>
                  </a:schemeClr>
                </a:solidFill>
              </a:rPr>
              <a:t>Se suele emplear una sonda </a:t>
            </a:r>
            <a:r>
              <a:rPr lang="es-ES" dirty="0" err="1" smtClean="0">
                <a:solidFill>
                  <a:schemeClr val="tx2">
                    <a:lumMod val="75000"/>
                  </a:schemeClr>
                </a:solidFill>
              </a:rPr>
              <a:t>convex</a:t>
            </a:r>
            <a:r>
              <a:rPr lang="es-ES" dirty="0" smtClean="0">
                <a:solidFill>
                  <a:schemeClr val="tx2">
                    <a:lumMod val="75000"/>
                  </a:schemeClr>
                </a:solidFill>
              </a:rPr>
              <a:t> de baja frecuencia.</a:t>
            </a:r>
          </a:p>
          <a:p>
            <a:pPr marL="457200" indent="-457200">
              <a:buClr>
                <a:schemeClr val="tx2">
                  <a:lumMod val="75000"/>
                </a:schemeClr>
              </a:buClr>
              <a:buFont typeface="+mj-lt"/>
              <a:buAutoNum type="alphaLcParenR"/>
            </a:pPr>
            <a:r>
              <a:rPr lang="es-ES" dirty="0">
                <a:solidFill>
                  <a:schemeClr val="tx2">
                    <a:lumMod val="75000"/>
                  </a:schemeClr>
                </a:solidFill>
              </a:rPr>
              <a:t>D</a:t>
            </a:r>
            <a:r>
              <a:rPr lang="es-ES" dirty="0" smtClean="0">
                <a:solidFill>
                  <a:schemeClr val="tx2">
                    <a:lumMod val="75000"/>
                  </a:schemeClr>
                </a:solidFill>
              </a:rPr>
              <a:t>irigida </a:t>
            </a:r>
            <a:r>
              <a:rPr lang="es-ES" dirty="0">
                <a:solidFill>
                  <a:schemeClr val="tx2">
                    <a:lumMod val="75000"/>
                  </a:schemeClr>
                </a:solidFill>
              </a:rPr>
              <a:t>a localizar líquido libre en la cavidad peritoneal y saco pericárdico, así como descartar neumotórax en la cara anterior del tórax y/o derrame </a:t>
            </a:r>
            <a:r>
              <a:rPr lang="es-ES" dirty="0" smtClean="0">
                <a:solidFill>
                  <a:schemeClr val="tx2">
                    <a:lumMod val="75000"/>
                  </a:schemeClr>
                </a:solidFill>
              </a:rPr>
              <a:t>pleural.</a:t>
            </a:r>
          </a:p>
          <a:p>
            <a:pPr marL="457200" indent="-457200">
              <a:buClr>
                <a:schemeClr val="tx2">
                  <a:lumMod val="75000"/>
                </a:schemeClr>
              </a:buClr>
              <a:buFont typeface="+mj-lt"/>
              <a:buAutoNum type="alphaLcParenR"/>
            </a:pPr>
            <a:r>
              <a:rPr lang="es-ES" dirty="0" smtClean="0">
                <a:solidFill>
                  <a:schemeClr val="tx2">
                    <a:lumMod val="75000"/>
                  </a:schemeClr>
                </a:solidFill>
              </a:rPr>
              <a:t>Las áreas de exploración son: </a:t>
            </a:r>
            <a:r>
              <a:rPr lang="es-ES" dirty="0" err="1" smtClean="0">
                <a:solidFill>
                  <a:schemeClr val="tx2">
                    <a:lumMod val="75000"/>
                  </a:schemeClr>
                </a:solidFill>
              </a:rPr>
              <a:t>subxifoidea</a:t>
            </a:r>
            <a:r>
              <a:rPr lang="es-ES" dirty="0" smtClean="0">
                <a:solidFill>
                  <a:schemeClr val="tx2">
                    <a:lumMod val="75000"/>
                  </a:schemeClr>
                </a:solidFill>
              </a:rPr>
              <a:t>, </a:t>
            </a:r>
            <a:r>
              <a:rPr lang="es-ES" dirty="0" err="1" smtClean="0">
                <a:solidFill>
                  <a:schemeClr val="tx2">
                    <a:lumMod val="75000"/>
                  </a:schemeClr>
                </a:solidFill>
              </a:rPr>
              <a:t>perihepática</a:t>
            </a:r>
            <a:r>
              <a:rPr lang="es-ES" dirty="0" smtClean="0">
                <a:solidFill>
                  <a:schemeClr val="tx2">
                    <a:lumMod val="75000"/>
                  </a:schemeClr>
                </a:solidFill>
              </a:rPr>
              <a:t>, </a:t>
            </a:r>
            <a:r>
              <a:rPr lang="es-ES" dirty="0" err="1" smtClean="0">
                <a:solidFill>
                  <a:schemeClr val="tx2">
                    <a:lumMod val="75000"/>
                  </a:schemeClr>
                </a:solidFill>
              </a:rPr>
              <a:t>periesplénica</a:t>
            </a:r>
            <a:r>
              <a:rPr lang="es-ES" dirty="0" smtClean="0">
                <a:solidFill>
                  <a:schemeClr val="tx2">
                    <a:lumMod val="75000"/>
                  </a:schemeClr>
                </a:solidFill>
              </a:rPr>
              <a:t>, </a:t>
            </a:r>
            <a:r>
              <a:rPr lang="es-ES" dirty="0" err="1" smtClean="0">
                <a:solidFill>
                  <a:schemeClr val="tx2">
                    <a:lumMod val="75000"/>
                  </a:schemeClr>
                </a:solidFill>
              </a:rPr>
              <a:t>suprapúbica</a:t>
            </a:r>
            <a:r>
              <a:rPr lang="es-ES" dirty="0" smtClean="0">
                <a:solidFill>
                  <a:schemeClr val="tx2">
                    <a:lumMod val="75000"/>
                  </a:schemeClr>
                </a:solidFill>
              </a:rPr>
              <a:t> y torácica.</a:t>
            </a:r>
          </a:p>
          <a:p>
            <a:pPr marL="457200" indent="-457200">
              <a:buClr>
                <a:schemeClr val="tx2">
                  <a:lumMod val="75000"/>
                </a:schemeClr>
              </a:buClr>
              <a:buFont typeface="+mj-lt"/>
              <a:buAutoNum type="alphaLcParenR"/>
            </a:pPr>
            <a:r>
              <a:rPr lang="es-ES" dirty="0" smtClean="0">
                <a:solidFill>
                  <a:schemeClr val="tx2">
                    <a:lumMod val="75000"/>
                  </a:schemeClr>
                </a:solidFill>
              </a:rPr>
              <a:t>Todas las opciones son correctas.</a:t>
            </a:r>
            <a:endParaRPr lang="es-ES" dirty="0">
              <a:solidFill>
                <a:schemeClr val="tx2">
                  <a:lumMod val="75000"/>
                </a:schemeClr>
              </a:solidFill>
            </a:endParaRPr>
          </a:p>
        </p:txBody>
      </p:sp>
      <p:sp>
        <p:nvSpPr>
          <p:cNvPr id="4" name="3 Elipse"/>
          <p:cNvSpPr/>
          <p:nvPr/>
        </p:nvSpPr>
        <p:spPr>
          <a:xfrm>
            <a:off x="1403648" y="5229200"/>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8559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200" dirty="0" smtClean="0">
                <a:solidFill>
                  <a:schemeClr val="tx2">
                    <a:lumMod val="75000"/>
                  </a:schemeClr>
                </a:solidFill>
                <a:latin typeface="Arial" pitchFamily="34" charset="0"/>
                <a:cs typeface="Arial" pitchFamily="34" charset="0"/>
              </a:rPr>
              <a:t>Respecto al MTS (Manchester), señale lo incorrecto</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187624" y="2119256"/>
            <a:ext cx="6696744" cy="3830023"/>
          </a:xfrm>
        </p:spPr>
        <p:txBody>
          <a:bodyPr>
            <a:normAutofit lnSpcReduction="10000"/>
          </a:bodyPr>
          <a:lstStyle/>
          <a:p>
            <a:pPr marL="457200" indent="-457200">
              <a:buClr>
                <a:schemeClr val="tx2">
                  <a:lumMod val="75000"/>
                </a:schemeClr>
              </a:buClr>
              <a:buFont typeface="+mj-lt"/>
              <a:buAutoNum type="alphaLcParenR"/>
            </a:pPr>
            <a:r>
              <a:rPr lang="es-ES" dirty="0">
                <a:solidFill>
                  <a:schemeClr val="tx2">
                    <a:lumMod val="75000"/>
                  </a:schemeClr>
                </a:solidFill>
              </a:rPr>
              <a:t>La escala de clasificación de pacientes contempla </a:t>
            </a:r>
            <a:r>
              <a:rPr lang="es-ES" dirty="0" smtClean="0">
                <a:solidFill>
                  <a:schemeClr val="tx2">
                    <a:lumMod val="75000"/>
                  </a:schemeClr>
                </a:solidFill>
              </a:rPr>
              <a:t>72 </a:t>
            </a:r>
            <a:r>
              <a:rPr lang="es-ES" dirty="0">
                <a:solidFill>
                  <a:schemeClr val="tx2">
                    <a:lumMod val="75000"/>
                  </a:schemeClr>
                </a:solidFill>
              </a:rPr>
              <a:t>motivos posibles </a:t>
            </a:r>
            <a:r>
              <a:rPr lang="es-ES" dirty="0" smtClean="0">
                <a:solidFill>
                  <a:schemeClr val="tx2">
                    <a:lumMod val="75000"/>
                  </a:schemeClr>
                </a:solidFill>
              </a:rPr>
              <a:t>de consulta.</a:t>
            </a:r>
          </a:p>
          <a:p>
            <a:pPr marL="457200" indent="-457200">
              <a:buClr>
                <a:schemeClr val="tx2">
                  <a:lumMod val="75000"/>
                </a:schemeClr>
              </a:buClr>
              <a:buFont typeface="+mj-lt"/>
              <a:buAutoNum type="alphaLcParenR"/>
            </a:pPr>
            <a:r>
              <a:rPr lang="es-ES" dirty="0" smtClean="0">
                <a:solidFill>
                  <a:schemeClr val="tx2">
                    <a:lumMod val="75000"/>
                  </a:schemeClr>
                </a:solidFill>
              </a:rPr>
              <a:t>Cada motivo despliega unos discriminadores generales/específicos que se contestan con SI/NO.</a:t>
            </a:r>
          </a:p>
          <a:p>
            <a:pPr marL="457200" indent="-457200">
              <a:buClr>
                <a:schemeClr val="tx2">
                  <a:lumMod val="75000"/>
                </a:schemeClr>
              </a:buClr>
              <a:buFont typeface="+mj-lt"/>
              <a:buAutoNum type="alphaLcParenR"/>
            </a:pPr>
            <a:r>
              <a:rPr lang="es-ES" dirty="0" smtClean="0">
                <a:solidFill>
                  <a:schemeClr val="tx2">
                    <a:lumMod val="75000"/>
                  </a:schemeClr>
                </a:solidFill>
              </a:rPr>
              <a:t>Tras el flujo de discriminadores generales/específicos se clasifica el motivo de consulta en 5 niveles de prioridad.</a:t>
            </a:r>
          </a:p>
          <a:p>
            <a:pPr marL="457200" lvl="0" indent="-457200">
              <a:buClr>
                <a:schemeClr val="tx2">
                  <a:lumMod val="75000"/>
                </a:schemeClr>
              </a:buClr>
              <a:buFont typeface="+mj-lt"/>
              <a:buAutoNum type="alphaLcParenR"/>
            </a:pPr>
            <a:r>
              <a:rPr lang="es-ES" dirty="0">
                <a:solidFill>
                  <a:schemeClr val="tx2">
                    <a:lumMod val="75000"/>
                  </a:schemeClr>
                </a:solidFill>
              </a:rPr>
              <a:t>T</a:t>
            </a:r>
            <a:r>
              <a:rPr lang="es-ES" dirty="0" smtClean="0">
                <a:solidFill>
                  <a:schemeClr val="tx2">
                    <a:lumMod val="75000"/>
                  </a:schemeClr>
                </a:solidFill>
              </a:rPr>
              <a:t>odo </a:t>
            </a:r>
            <a:r>
              <a:rPr lang="es-ES" dirty="0">
                <a:solidFill>
                  <a:schemeClr val="tx2">
                    <a:lumMod val="75000"/>
                  </a:schemeClr>
                </a:solidFill>
              </a:rPr>
              <a:t>paciente debe </a:t>
            </a:r>
            <a:r>
              <a:rPr lang="es-ES" dirty="0" smtClean="0">
                <a:solidFill>
                  <a:schemeClr val="tx2">
                    <a:lumMod val="75000"/>
                  </a:schemeClr>
                </a:solidFill>
              </a:rPr>
              <a:t>pasar por </a:t>
            </a:r>
            <a:r>
              <a:rPr lang="es-ES" dirty="0" err="1">
                <a:solidFill>
                  <a:schemeClr val="tx2">
                    <a:lumMod val="75000"/>
                  </a:schemeClr>
                </a:solidFill>
              </a:rPr>
              <a:t>triaje</a:t>
            </a:r>
            <a:r>
              <a:rPr lang="es-ES" dirty="0">
                <a:solidFill>
                  <a:schemeClr val="tx2">
                    <a:lumMod val="75000"/>
                  </a:schemeClr>
                </a:solidFill>
              </a:rPr>
              <a:t> en menos de 10 minutos desde su llegada al SUH</a:t>
            </a:r>
            <a:r>
              <a:rPr lang="es-ES" dirty="0" smtClean="0">
                <a:solidFill>
                  <a:schemeClr val="tx2">
                    <a:lumMod val="75000"/>
                  </a:schemeClr>
                </a:solidFill>
              </a:rPr>
              <a:t>.</a:t>
            </a:r>
            <a:endParaRPr lang="es-ES" dirty="0">
              <a:solidFill>
                <a:schemeClr val="tx2">
                  <a:lumMod val="75000"/>
                </a:schemeClr>
              </a:solidFill>
            </a:endParaRPr>
          </a:p>
        </p:txBody>
      </p:sp>
      <p:sp>
        <p:nvSpPr>
          <p:cNvPr id="4" name="3 Elipse"/>
          <p:cNvSpPr/>
          <p:nvPr/>
        </p:nvSpPr>
        <p:spPr>
          <a:xfrm>
            <a:off x="1123204" y="2132856"/>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617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955234"/>
          </a:xfrm>
        </p:spPr>
        <p:txBody>
          <a:bodyPr>
            <a:normAutofit fontScale="90000"/>
          </a:bodyPr>
          <a:lstStyle/>
          <a:p>
            <a:pPr algn="just"/>
            <a:r>
              <a:rPr lang="es-ES" sz="3200" dirty="0" smtClean="0">
                <a:solidFill>
                  <a:schemeClr val="tx2">
                    <a:lumMod val="75000"/>
                  </a:schemeClr>
                </a:solidFill>
                <a:latin typeface="Arial" pitchFamily="34" charset="0"/>
                <a:cs typeface="Arial" pitchFamily="34" charset="0"/>
              </a:rPr>
              <a:t>En relación a la ecografía pulmonar, señale lo incorrecto:</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187624" y="1844824"/>
            <a:ext cx="6768752" cy="4320479"/>
          </a:xfrm>
        </p:spPr>
        <p:txBody>
          <a:bodyPr>
            <a:normAutofit fontScale="70000" lnSpcReduction="20000"/>
          </a:bodyPr>
          <a:lstStyle/>
          <a:p>
            <a:pPr marL="457200" indent="-457200" algn="just">
              <a:buClr>
                <a:schemeClr val="tx2">
                  <a:lumMod val="75000"/>
                </a:schemeClr>
              </a:buClr>
              <a:buFont typeface="+mj-lt"/>
              <a:buAutoNum type="alphaLcParenR"/>
            </a:pPr>
            <a:r>
              <a:rPr lang="es-ES" dirty="0">
                <a:solidFill>
                  <a:schemeClr val="tx2">
                    <a:lumMod val="75000"/>
                  </a:schemeClr>
                </a:solidFill>
                <a:latin typeface="Arial" pitchFamily="34" charset="0"/>
                <a:cs typeface="Arial" pitchFamily="34" charset="0"/>
              </a:rPr>
              <a:t>La posición </a:t>
            </a:r>
            <a:r>
              <a:rPr lang="es-ES" dirty="0" smtClean="0">
                <a:solidFill>
                  <a:schemeClr val="tx2">
                    <a:lumMod val="75000"/>
                  </a:schemeClr>
                </a:solidFill>
                <a:latin typeface="Arial" pitchFamily="34" charset="0"/>
                <a:cs typeface="Arial" pitchFamily="34" charset="0"/>
              </a:rPr>
              <a:t>de partida es </a:t>
            </a:r>
            <a:r>
              <a:rPr lang="es-ES" dirty="0">
                <a:solidFill>
                  <a:schemeClr val="tx2">
                    <a:lumMod val="75000"/>
                  </a:schemeClr>
                </a:solidFill>
                <a:latin typeface="Arial" pitchFamily="34" charset="0"/>
                <a:cs typeface="Arial" pitchFamily="34" charset="0"/>
              </a:rPr>
              <a:t>colocando la sonda en un plano longitudinal en sentido cráneo-caudal, localizando dos costillas que servirán de guía para la identificación de la línea </a:t>
            </a:r>
            <a:r>
              <a:rPr lang="es-ES" dirty="0" smtClean="0">
                <a:solidFill>
                  <a:schemeClr val="tx2">
                    <a:lumMod val="75000"/>
                  </a:schemeClr>
                </a:solidFill>
                <a:latin typeface="Arial" pitchFamily="34" charset="0"/>
                <a:cs typeface="Arial" pitchFamily="34" charset="0"/>
              </a:rPr>
              <a:t>pleural.</a:t>
            </a:r>
          </a:p>
          <a:p>
            <a:pPr marL="457200" indent="-457200" algn="just">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En condiciones normales, se </a:t>
            </a:r>
            <a:r>
              <a:rPr lang="es-ES" dirty="0">
                <a:solidFill>
                  <a:schemeClr val="tx2">
                    <a:lumMod val="75000"/>
                  </a:schemeClr>
                </a:solidFill>
                <a:latin typeface="Arial" pitchFamily="34" charset="0"/>
                <a:cs typeface="Arial" pitchFamily="34" charset="0"/>
              </a:rPr>
              <a:t>observará un movimiento de vaivén </a:t>
            </a:r>
            <a:r>
              <a:rPr lang="es-ES" dirty="0" smtClean="0">
                <a:solidFill>
                  <a:schemeClr val="tx2">
                    <a:lumMod val="75000"/>
                  </a:schemeClr>
                </a:solidFill>
                <a:latin typeface="Arial" pitchFamily="34" charset="0"/>
                <a:cs typeface="Arial" pitchFamily="34" charset="0"/>
              </a:rPr>
              <a:t>en la </a:t>
            </a:r>
            <a:r>
              <a:rPr lang="es-ES" dirty="0" err="1" smtClean="0">
                <a:solidFill>
                  <a:schemeClr val="tx2">
                    <a:lumMod val="75000"/>
                  </a:schemeClr>
                </a:solidFill>
                <a:latin typeface="Arial" pitchFamily="34" charset="0"/>
                <a:cs typeface="Arial" pitchFamily="34" charset="0"/>
              </a:rPr>
              <a:t>linea</a:t>
            </a:r>
            <a:r>
              <a:rPr lang="es-ES" dirty="0" smtClean="0">
                <a:solidFill>
                  <a:schemeClr val="tx2">
                    <a:lumMod val="75000"/>
                  </a:schemeClr>
                </a:solidFill>
                <a:latin typeface="Arial" pitchFamily="34" charset="0"/>
                <a:cs typeface="Arial" pitchFamily="34" charset="0"/>
              </a:rPr>
              <a:t> pleural (</a:t>
            </a:r>
            <a:r>
              <a:rPr lang="es-ES" b="1" dirty="0" smtClean="0">
                <a:solidFill>
                  <a:schemeClr val="tx2">
                    <a:lumMod val="75000"/>
                  </a:schemeClr>
                </a:solidFill>
                <a:latin typeface="Arial" pitchFamily="34" charset="0"/>
                <a:cs typeface="Arial" pitchFamily="34" charset="0"/>
              </a:rPr>
              <a:t>deslizamiento </a:t>
            </a:r>
            <a:r>
              <a:rPr lang="es-ES" b="1" dirty="0">
                <a:solidFill>
                  <a:schemeClr val="tx2">
                    <a:lumMod val="75000"/>
                  </a:schemeClr>
                </a:solidFill>
                <a:latin typeface="Arial" pitchFamily="34" charset="0"/>
                <a:cs typeface="Arial" pitchFamily="34" charset="0"/>
              </a:rPr>
              <a:t>pleural o </a:t>
            </a:r>
            <a:r>
              <a:rPr lang="es-ES" b="1" dirty="0" err="1">
                <a:solidFill>
                  <a:schemeClr val="tx2">
                    <a:lumMod val="75000"/>
                  </a:schemeClr>
                </a:solidFill>
                <a:latin typeface="Arial" pitchFamily="34" charset="0"/>
                <a:cs typeface="Arial" pitchFamily="34" charset="0"/>
              </a:rPr>
              <a:t>sliding</a:t>
            </a:r>
            <a:r>
              <a:rPr lang="es-ES" dirty="0">
                <a:solidFill>
                  <a:schemeClr val="tx2">
                    <a:lumMod val="75000"/>
                  </a:schemeClr>
                </a:solidFill>
                <a:latin typeface="Arial" pitchFamily="34" charset="0"/>
                <a:cs typeface="Arial" pitchFamily="34" charset="0"/>
              </a:rPr>
              <a:t>) sincrónico a los movimientos </a:t>
            </a:r>
            <a:r>
              <a:rPr lang="es-ES" dirty="0" smtClean="0">
                <a:solidFill>
                  <a:schemeClr val="tx2">
                    <a:lumMod val="75000"/>
                  </a:schemeClr>
                </a:solidFill>
                <a:latin typeface="Arial" pitchFamily="34" charset="0"/>
                <a:cs typeface="Arial" pitchFamily="34" charset="0"/>
              </a:rPr>
              <a:t>respiratorios.</a:t>
            </a:r>
          </a:p>
          <a:p>
            <a:pPr marL="457200" indent="-457200" algn="just">
              <a:buClr>
                <a:schemeClr val="tx2">
                  <a:lumMod val="75000"/>
                </a:schemeClr>
              </a:buClr>
              <a:buFont typeface="+mj-lt"/>
              <a:buAutoNum type="alphaLcParenR"/>
            </a:pPr>
            <a:r>
              <a:rPr lang="es-ES" b="1" dirty="0">
                <a:solidFill>
                  <a:schemeClr val="tx2">
                    <a:lumMod val="75000"/>
                  </a:schemeClr>
                </a:solidFill>
                <a:latin typeface="Arial" pitchFamily="34" charset="0"/>
                <a:cs typeface="Arial" pitchFamily="34" charset="0"/>
              </a:rPr>
              <a:t>Líneas B</a:t>
            </a:r>
            <a:r>
              <a:rPr lang="es-ES" b="1" dirty="0" smtClean="0">
                <a:solidFill>
                  <a:schemeClr val="tx2">
                    <a:lumMod val="75000"/>
                  </a:schemeClr>
                </a:solidFill>
                <a:latin typeface="Arial" pitchFamily="34" charset="0"/>
                <a:cs typeface="Arial" pitchFamily="34" charset="0"/>
              </a:rPr>
              <a:t>: </a:t>
            </a:r>
            <a:r>
              <a:rPr lang="es-ES" dirty="0" smtClean="0">
                <a:solidFill>
                  <a:schemeClr val="tx2">
                    <a:lumMod val="75000"/>
                  </a:schemeClr>
                </a:solidFill>
                <a:latin typeface="Arial" pitchFamily="34" charset="0"/>
                <a:cs typeface="Arial" pitchFamily="34" charset="0"/>
              </a:rPr>
              <a:t>líneas </a:t>
            </a:r>
            <a:r>
              <a:rPr lang="es-ES" dirty="0">
                <a:solidFill>
                  <a:schemeClr val="tx2">
                    <a:lumMod val="75000"/>
                  </a:schemeClr>
                </a:solidFill>
                <a:latin typeface="Arial" pitchFamily="34" charset="0"/>
                <a:cs typeface="Arial" pitchFamily="34" charset="0"/>
              </a:rPr>
              <a:t>horizontales </a:t>
            </a:r>
            <a:r>
              <a:rPr lang="es-ES" dirty="0" err="1">
                <a:solidFill>
                  <a:schemeClr val="tx2">
                    <a:lumMod val="75000"/>
                  </a:schemeClr>
                </a:solidFill>
                <a:latin typeface="Arial" pitchFamily="34" charset="0"/>
                <a:cs typeface="Arial" pitchFamily="34" charset="0"/>
              </a:rPr>
              <a:t>hiperecoicas</a:t>
            </a:r>
            <a:r>
              <a:rPr lang="es-ES" dirty="0">
                <a:solidFill>
                  <a:schemeClr val="tx2">
                    <a:lumMod val="75000"/>
                  </a:schemeClr>
                </a:solidFill>
                <a:latin typeface="Arial" pitchFamily="34" charset="0"/>
                <a:cs typeface="Arial" pitchFamily="34" charset="0"/>
              </a:rPr>
              <a:t>, paralelas y similares a la pleura que se repiten de forma equidistante reproduciendo la distancia que hay desde la superficie de la piel y esta. Su presencia confirma la existencia bajo la pleura de un parénquima donde predomina aire. </a:t>
            </a:r>
            <a:endParaRPr lang="es-ES" dirty="0" smtClean="0">
              <a:solidFill>
                <a:schemeClr val="tx2">
                  <a:lumMod val="75000"/>
                </a:schemeClr>
              </a:solidFill>
              <a:latin typeface="Arial" pitchFamily="34" charset="0"/>
              <a:cs typeface="Arial" pitchFamily="34" charset="0"/>
            </a:endParaRPr>
          </a:p>
          <a:p>
            <a:pPr marL="457200" lvl="0" indent="-457200" algn="just">
              <a:buClr>
                <a:schemeClr val="tx2">
                  <a:lumMod val="75000"/>
                </a:schemeClr>
              </a:buClr>
              <a:buFont typeface="+mj-lt"/>
              <a:buAutoNum type="alphaLcParenR"/>
            </a:pPr>
            <a:r>
              <a:rPr lang="es-ES" b="1" dirty="0">
                <a:solidFill>
                  <a:schemeClr val="tx2">
                    <a:lumMod val="75000"/>
                  </a:schemeClr>
                </a:solidFill>
                <a:latin typeface="Arial" pitchFamily="34" charset="0"/>
                <a:cs typeface="Arial" pitchFamily="34" charset="0"/>
              </a:rPr>
              <a:t>Líneas B:</a:t>
            </a:r>
            <a:r>
              <a:rPr lang="es-ES" dirty="0">
                <a:solidFill>
                  <a:schemeClr val="tx2">
                    <a:lumMod val="75000"/>
                  </a:schemeClr>
                </a:solidFill>
                <a:latin typeface="Arial" pitchFamily="34" charset="0"/>
                <a:cs typeface="Arial" pitchFamily="34" charset="0"/>
              </a:rPr>
              <a:t> originadas en la pleura y perpendiculares a esta, son un tipo de imagen en cola de cometa, </a:t>
            </a:r>
            <a:r>
              <a:rPr lang="es-ES" dirty="0" err="1">
                <a:solidFill>
                  <a:schemeClr val="tx2">
                    <a:lumMod val="75000"/>
                  </a:schemeClr>
                </a:solidFill>
                <a:latin typeface="Arial" pitchFamily="34" charset="0"/>
                <a:cs typeface="Arial" pitchFamily="34" charset="0"/>
              </a:rPr>
              <a:t>hiperecogénicas</a:t>
            </a:r>
            <a:r>
              <a:rPr lang="es-ES" dirty="0">
                <a:solidFill>
                  <a:schemeClr val="tx2">
                    <a:lumMod val="75000"/>
                  </a:schemeClr>
                </a:solidFill>
                <a:latin typeface="Arial" pitchFamily="34" charset="0"/>
                <a:cs typeface="Arial" pitchFamily="34" charset="0"/>
              </a:rPr>
              <a:t> que llegan hasta el final de la pantalla, tendiendo a borrar las líneas A. Se consideran </a:t>
            </a:r>
            <a:r>
              <a:rPr lang="es-ES" b="1" dirty="0">
                <a:solidFill>
                  <a:schemeClr val="tx2">
                    <a:lumMod val="75000"/>
                  </a:schemeClr>
                </a:solidFill>
                <a:latin typeface="Arial" pitchFamily="34" charset="0"/>
                <a:cs typeface="Arial" pitchFamily="34" charset="0"/>
              </a:rPr>
              <a:t>patológicas en número de 3 o más </a:t>
            </a:r>
            <a:r>
              <a:rPr lang="es-ES" dirty="0">
                <a:solidFill>
                  <a:schemeClr val="tx2">
                    <a:lumMod val="75000"/>
                  </a:schemeClr>
                </a:solidFill>
                <a:latin typeface="Arial" pitchFamily="34" charset="0"/>
                <a:cs typeface="Arial" pitchFamily="34" charset="0"/>
              </a:rPr>
              <a:t>y aparecen cuando la proporción de aire-materia en el parénquima pulmonar se </a:t>
            </a:r>
            <a:r>
              <a:rPr lang="es-ES" dirty="0" err="1">
                <a:solidFill>
                  <a:schemeClr val="tx2">
                    <a:lumMod val="75000"/>
                  </a:schemeClr>
                </a:solidFill>
                <a:latin typeface="Arial" pitchFamily="34" charset="0"/>
                <a:cs typeface="Arial" pitchFamily="34" charset="0"/>
              </a:rPr>
              <a:t>disbalancea</a:t>
            </a:r>
            <a:r>
              <a:rPr lang="es-ES" dirty="0">
                <a:solidFill>
                  <a:schemeClr val="tx2">
                    <a:lumMod val="75000"/>
                  </a:schemeClr>
                </a:solidFill>
                <a:latin typeface="Arial" pitchFamily="34" charset="0"/>
                <a:cs typeface="Arial" pitchFamily="34" charset="0"/>
              </a:rPr>
              <a:t> lacia la materia (pudiendo esta ser líquido o sólido). Es típica su presencia en la insuficiencia cardiaca o las afectaciones intersticiales. </a:t>
            </a:r>
          </a:p>
          <a:p>
            <a:pPr algn="just"/>
            <a:endParaRPr lang="es-ES" dirty="0" smtClean="0"/>
          </a:p>
        </p:txBody>
      </p:sp>
      <p:sp>
        <p:nvSpPr>
          <p:cNvPr id="4" name="3 Elipse"/>
          <p:cNvSpPr/>
          <p:nvPr/>
        </p:nvSpPr>
        <p:spPr>
          <a:xfrm>
            <a:off x="1085500" y="3140968"/>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1691680" y="3051462"/>
            <a:ext cx="1152128" cy="369332"/>
          </a:xfrm>
          <a:prstGeom prst="rect">
            <a:avLst/>
          </a:prstGeom>
          <a:solidFill>
            <a:schemeClr val="tx2">
              <a:lumMod val="20000"/>
              <a:lumOff val="80000"/>
            </a:schemeClr>
          </a:solidFill>
        </p:spPr>
        <p:txBody>
          <a:bodyPr wrap="square" rtlCol="0">
            <a:spAutoFit/>
          </a:bodyPr>
          <a:lstStyle/>
          <a:p>
            <a:r>
              <a:rPr lang="es-ES" b="1" dirty="0" smtClean="0">
                <a:solidFill>
                  <a:srgbClr val="C00000"/>
                </a:solidFill>
              </a:rPr>
              <a:t>Líneas A</a:t>
            </a:r>
            <a:endParaRPr lang="es-ES" b="1" dirty="0">
              <a:solidFill>
                <a:srgbClr val="C00000"/>
              </a:solidFill>
            </a:endParaRPr>
          </a:p>
        </p:txBody>
      </p:sp>
      <p:pic>
        <p:nvPicPr>
          <p:cNvPr id="6" name="5 Imagen" descr="C:\Users\MARTA\Desktop\OPE 2021\URGENCIAS HOSPITALARIA\TEMA 7\LINEAS A Y B.jpg"/>
          <p:cNvPicPr/>
          <p:nvPr/>
        </p:nvPicPr>
        <p:blipFill>
          <a:blip r:embed="rId2">
            <a:extLst>
              <a:ext uri="{28A0092B-C50C-407E-A947-70E740481C1C}">
                <a14:useLocalDpi xmlns:a14="http://schemas.microsoft.com/office/drawing/2010/main" val="0"/>
              </a:ext>
            </a:extLst>
          </a:blip>
          <a:srcRect/>
          <a:stretch>
            <a:fillRect/>
          </a:stretch>
        </p:blipFill>
        <p:spPr bwMode="auto">
          <a:xfrm>
            <a:off x="1337528" y="1124745"/>
            <a:ext cx="6330816" cy="4680520"/>
          </a:xfrm>
          <a:prstGeom prst="rect">
            <a:avLst/>
          </a:prstGeom>
          <a:noFill/>
          <a:ln>
            <a:noFill/>
          </a:ln>
        </p:spPr>
      </p:pic>
    </p:spTree>
    <p:extLst>
      <p:ext uri="{BB962C8B-B14F-4D97-AF65-F5344CB8AC3E}">
        <p14:creationId xmlns:p14="http://schemas.microsoft.com/office/powerpoint/2010/main" val="221097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200" dirty="0" smtClean="0">
                <a:solidFill>
                  <a:schemeClr val="tx2">
                    <a:lumMod val="75000"/>
                  </a:schemeClr>
                </a:solidFill>
                <a:latin typeface="Arial" pitchFamily="34" charset="0"/>
                <a:cs typeface="Arial" pitchFamily="34" charset="0"/>
              </a:rPr>
              <a:t>Indique que opción NO es signo ecográfico de neumotórax:</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403648" y="2636912"/>
            <a:ext cx="6196405" cy="2533879"/>
          </a:xfrm>
        </p:spPr>
        <p:txBody>
          <a:bodyPr/>
          <a:lstStyle/>
          <a:p>
            <a:r>
              <a:rPr lang="es-ES" dirty="0" smtClean="0">
                <a:solidFill>
                  <a:schemeClr val="tx2">
                    <a:lumMod val="75000"/>
                  </a:schemeClr>
                </a:solidFill>
                <a:latin typeface="Arial" pitchFamily="34" charset="0"/>
                <a:cs typeface="Arial" pitchFamily="34" charset="0"/>
              </a:rPr>
              <a:t>Punto pulmón.</a:t>
            </a:r>
          </a:p>
          <a:p>
            <a:r>
              <a:rPr lang="es-ES" dirty="0" smtClean="0">
                <a:solidFill>
                  <a:schemeClr val="tx2">
                    <a:lumMod val="75000"/>
                  </a:schemeClr>
                </a:solidFill>
                <a:latin typeface="Arial" pitchFamily="34" charset="0"/>
                <a:cs typeface="Arial" pitchFamily="34" charset="0"/>
              </a:rPr>
              <a:t>Presencia de líneas B.</a:t>
            </a:r>
          </a:p>
          <a:p>
            <a:r>
              <a:rPr lang="es-ES" dirty="0" smtClean="0">
                <a:solidFill>
                  <a:schemeClr val="tx2">
                    <a:lumMod val="75000"/>
                  </a:schemeClr>
                </a:solidFill>
                <a:latin typeface="Arial" pitchFamily="34" charset="0"/>
                <a:cs typeface="Arial" pitchFamily="34" charset="0"/>
              </a:rPr>
              <a:t>Signo de la «estratosfera» ó «código de barras» en modo M.</a:t>
            </a:r>
          </a:p>
          <a:p>
            <a:r>
              <a:rPr lang="es-ES" dirty="0" smtClean="0">
                <a:solidFill>
                  <a:schemeClr val="tx2">
                    <a:lumMod val="75000"/>
                  </a:schemeClr>
                </a:solidFill>
                <a:latin typeface="Arial" pitchFamily="34" charset="0"/>
                <a:cs typeface="Arial" pitchFamily="34" charset="0"/>
              </a:rPr>
              <a:t>Ninguna de las opciones son signos visibles en un neumotórax.</a:t>
            </a:r>
            <a:endParaRPr lang="es-ES" dirty="0">
              <a:solidFill>
                <a:schemeClr val="tx2">
                  <a:lumMod val="75000"/>
                </a:schemeClr>
              </a:solidFill>
              <a:latin typeface="Arial" pitchFamily="34" charset="0"/>
              <a:cs typeface="Arial" pitchFamily="34" charset="0"/>
            </a:endParaRPr>
          </a:p>
        </p:txBody>
      </p:sp>
      <p:sp>
        <p:nvSpPr>
          <p:cNvPr id="4" name="3 Elipse"/>
          <p:cNvSpPr/>
          <p:nvPr/>
        </p:nvSpPr>
        <p:spPr>
          <a:xfrm>
            <a:off x="1259632" y="3068960"/>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6667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ES" sz="2600" dirty="0" smtClean="0">
                <a:solidFill>
                  <a:schemeClr val="tx2">
                    <a:lumMod val="75000"/>
                  </a:schemeClr>
                </a:solidFill>
                <a:latin typeface="Arial" pitchFamily="34" charset="0"/>
                <a:cs typeface="Arial" pitchFamily="34" charset="0"/>
              </a:rPr>
              <a:t>Si al realizar a un paciente el test de </a:t>
            </a:r>
            <a:r>
              <a:rPr lang="es-ES" sz="2600" dirty="0" err="1" smtClean="0">
                <a:solidFill>
                  <a:schemeClr val="tx2">
                    <a:lumMod val="75000"/>
                  </a:schemeClr>
                </a:solidFill>
                <a:latin typeface="Arial" pitchFamily="34" charset="0"/>
                <a:cs typeface="Arial" pitchFamily="34" charset="0"/>
              </a:rPr>
              <a:t>Mallampati</a:t>
            </a:r>
            <a:r>
              <a:rPr lang="es-ES" sz="2600" dirty="0" smtClean="0">
                <a:solidFill>
                  <a:schemeClr val="tx2">
                    <a:lumMod val="75000"/>
                  </a:schemeClr>
                </a:solidFill>
                <a:latin typeface="Arial" pitchFamily="34" charset="0"/>
                <a:cs typeface="Arial" pitchFamily="34" charset="0"/>
              </a:rPr>
              <a:t> y visualizamos base de la úvula y paladar blando, estamos en un grado:</a:t>
            </a:r>
            <a:endParaRPr lang="es-ES" sz="26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259632" y="2420888"/>
            <a:ext cx="6196405" cy="1957815"/>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Grado I.</a:t>
            </a:r>
          </a:p>
          <a:p>
            <a:pPr marL="457200" indent="-457200">
              <a:buClr>
                <a:schemeClr val="tx2">
                  <a:lumMod val="75000"/>
                </a:schemeClr>
              </a:buClr>
              <a:buFont typeface="+mj-lt"/>
              <a:buAutoNum type="alphaLcParenR"/>
            </a:pPr>
            <a:r>
              <a:rPr lang="es-ES" dirty="0" smtClean="0">
                <a:solidFill>
                  <a:schemeClr val="tx2">
                    <a:lumMod val="75000"/>
                  </a:schemeClr>
                </a:solidFill>
              </a:rPr>
              <a:t>Grado II.</a:t>
            </a:r>
          </a:p>
          <a:p>
            <a:pPr marL="457200" indent="-457200">
              <a:buClr>
                <a:schemeClr val="tx2">
                  <a:lumMod val="75000"/>
                </a:schemeClr>
              </a:buClr>
              <a:buFont typeface="+mj-lt"/>
              <a:buAutoNum type="alphaLcParenR"/>
            </a:pPr>
            <a:r>
              <a:rPr lang="es-ES" dirty="0" smtClean="0">
                <a:solidFill>
                  <a:schemeClr val="tx2">
                    <a:lumMod val="75000"/>
                  </a:schemeClr>
                </a:solidFill>
              </a:rPr>
              <a:t>Grado III.</a:t>
            </a:r>
          </a:p>
          <a:p>
            <a:pPr marL="457200" indent="-457200">
              <a:buClr>
                <a:schemeClr val="tx2">
                  <a:lumMod val="75000"/>
                </a:schemeClr>
              </a:buClr>
              <a:buFont typeface="+mj-lt"/>
              <a:buAutoNum type="alphaLcParenR"/>
            </a:pPr>
            <a:r>
              <a:rPr lang="es-ES" dirty="0" smtClean="0">
                <a:solidFill>
                  <a:schemeClr val="tx2">
                    <a:lumMod val="75000"/>
                  </a:schemeClr>
                </a:solidFill>
              </a:rPr>
              <a:t>Grado IV.</a:t>
            </a:r>
            <a:endParaRPr lang="es-ES" dirty="0">
              <a:solidFill>
                <a:schemeClr val="tx2">
                  <a:lumMod val="75000"/>
                </a:schemeClr>
              </a:solidFill>
            </a:endParaRPr>
          </a:p>
        </p:txBody>
      </p:sp>
      <p:sp>
        <p:nvSpPr>
          <p:cNvPr id="4" name="3 Elipse"/>
          <p:cNvSpPr/>
          <p:nvPr/>
        </p:nvSpPr>
        <p:spPr>
          <a:xfrm>
            <a:off x="1187624" y="3320988"/>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6180"/>
            <a:ext cx="4932040" cy="2918764"/>
          </a:xfrm>
          <a:prstGeom prst="rect">
            <a:avLst/>
          </a:prstGeom>
          <a:noFill/>
          <a:ln>
            <a:noFill/>
          </a:ln>
        </p:spPr>
      </p:pic>
      <p:pic>
        <p:nvPicPr>
          <p:cNvPr id="6"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335780" y="3523545"/>
            <a:ext cx="4808220" cy="1872208"/>
          </a:xfrm>
          <a:prstGeom prst="rect">
            <a:avLst/>
          </a:prstGeom>
          <a:noFill/>
          <a:ln>
            <a:noFill/>
          </a:ln>
          <a:effectLst/>
          <a:extLst/>
        </p:spPr>
      </p:pic>
      <p:pic>
        <p:nvPicPr>
          <p:cNvPr id="7"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4335780" y="5392420"/>
            <a:ext cx="4808220" cy="1465580"/>
          </a:xfrm>
          <a:prstGeom prst="rect">
            <a:avLst/>
          </a:prstGeom>
          <a:noFill/>
          <a:ln>
            <a:noFill/>
          </a:ln>
          <a:effectLst/>
          <a:extLst/>
        </p:spPr>
      </p:pic>
    </p:spTree>
    <p:extLst>
      <p:ext uri="{BB962C8B-B14F-4D97-AF65-F5344CB8AC3E}">
        <p14:creationId xmlns:p14="http://schemas.microsoft.com/office/powerpoint/2010/main" val="332123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764704"/>
            <a:ext cx="6965245" cy="1202485"/>
          </a:xfrm>
        </p:spPr>
        <p:txBody>
          <a:bodyPr>
            <a:normAutofit fontScale="90000"/>
          </a:bodyPr>
          <a:lstStyle/>
          <a:p>
            <a:pPr algn="just"/>
            <a:r>
              <a:rPr lang="es-ES" dirty="0" smtClean="0"/>
              <a:t>¿</a:t>
            </a:r>
            <a:r>
              <a:rPr lang="es-ES" sz="3100" dirty="0" smtClean="0">
                <a:solidFill>
                  <a:schemeClr val="tx2">
                    <a:lumMod val="75000"/>
                  </a:schemeClr>
                </a:solidFill>
                <a:latin typeface="Arial" pitchFamily="34" charset="0"/>
                <a:cs typeface="Arial" pitchFamily="34" charset="0"/>
              </a:rPr>
              <a:t>Qué fármaco no se emplea en la fase de «</a:t>
            </a:r>
            <a:r>
              <a:rPr lang="es-ES" sz="3100" dirty="0" err="1" smtClean="0">
                <a:solidFill>
                  <a:schemeClr val="tx2">
                    <a:lumMod val="75000"/>
                  </a:schemeClr>
                </a:solidFill>
                <a:latin typeface="Arial" pitchFamily="34" charset="0"/>
                <a:cs typeface="Arial" pitchFamily="34" charset="0"/>
              </a:rPr>
              <a:t>premedicación</a:t>
            </a:r>
            <a:r>
              <a:rPr lang="es-ES" sz="3100" dirty="0" smtClean="0">
                <a:solidFill>
                  <a:schemeClr val="tx2">
                    <a:lumMod val="75000"/>
                  </a:schemeClr>
                </a:solidFill>
                <a:latin typeface="Arial" pitchFamily="34" charset="0"/>
                <a:cs typeface="Arial" pitchFamily="34" charset="0"/>
              </a:rPr>
              <a:t>» en la SRI?</a:t>
            </a:r>
            <a:endParaRPr lang="es-ES" sz="31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331640" y="2564904"/>
            <a:ext cx="6196405" cy="1813799"/>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Atropina.</a:t>
            </a:r>
          </a:p>
          <a:p>
            <a:pPr marL="457200" indent="-457200">
              <a:buClr>
                <a:schemeClr val="tx2">
                  <a:lumMod val="75000"/>
                </a:schemeClr>
              </a:buClr>
              <a:buFont typeface="+mj-lt"/>
              <a:buAutoNum type="alphaLcParenR"/>
            </a:pPr>
            <a:r>
              <a:rPr lang="es-ES" dirty="0" err="1" smtClean="0">
                <a:solidFill>
                  <a:schemeClr val="tx2">
                    <a:lumMod val="75000"/>
                  </a:schemeClr>
                </a:solidFill>
              </a:rPr>
              <a:t>Midazolam</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err="1" smtClean="0">
                <a:solidFill>
                  <a:schemeClr val="tx2">
                    <a:lumMod val="75000"/>
                  </a:schemeClr>
                </a:solidFill>
              </a:rPr>
              <a:t>Fentanilo</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smtClean="0">
                <a:solidFill>
                  <a:schemeClr val="tx2">
                    <a:lumMod val="75000"/>
                  </a:schemeClr>
                </a:solidFill>
              </a:rPr>
              <a:t>Lidocaína.</a:t>
            </a:r>
          </a:p>
        </p:txBody>
      </p:sp>
      <p:sp>
        <p:nvSpPr>
          <p:cNvPr id="4" name="3 Elipse"/>
          <p:cNvSpPr/>
          <p:nvPr/>
        </p:nvSpPr>
        <p:spPr>
          <a:xfrm>
            <a:off x="1235330" y="2953119"/>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5" name="4 Tabla"/>
          <p:cNvGraphicFramePr>
            <a:graphicFrameLocks noGrp="1"/>
          </p:cNvGraphicFramePr>
          <p:nvPr>
            <p:extLst>
              <p:ext uri="{D42A27DB-BD31-4B8C-83A1-F6EECF244321}">
                <p14:modId xmlns:p14="http://schemas.microsoft.com/office/powerpoint/2010/main" val="2983513352"/>
              </p:ext>
            </p:extLst>
          </p:nvPr>
        </p:nvGraphicFramePr>
        <p:xfrm>
          <a:off x="3744566" y="3057638"/>
          <a:ext cx="5425169" cy="3798446"/>
        </p:xfrm>
        <a:graphic>
          <a:graphicData uri="http://schemas.openxmlformats.org/drawingml/2006/table">
            <a:tbl>
              <a:tblPr firstRow="1" firstCol="1" bandRow="1">
                <a:tableStyleId>{5C22544A-7EE6-4342-B048-85BDC9FD1C3A}</a:tableStyleId>
              </a:tblPr>
              <a:tblGrid>
                <a:gridCol w="5425169"/>
              </a:tblGrid>
              <a:tr h="3798446">
                <a:tc>
                  <a:txBody>
                    <a:bodyPr/>
                    <a:lstStyle/>
                    <a:p>
                      <a:pPr algn="just">
                        <a:lnSpc>
                          <a:spcPct val="115000"/>
                        </a:lnSpc>
                        <a:spcAft>
                          <a:spcPts val="0"/>
                        </a:spcAft>
                      </a:pPr>
                      <a:r>
                        <a:rPr lang="es-ES" sz="1400" dirty="0">
                          <a:solidFill>
                            <a:schemeClr val="tx2">
                              <a:lumMod val="75000"/>
                            </a:schemeClr>
                          </a:solidFill>
                          <a:effectLst/>
                        </a:rPr>
                        <a:t>Reflejos a causa de la laringoscopia y el TET:</a:t>
                      </a:r>
                    </a:p>
                    <a:p>
                      <a:pPr marL="342900" lvl="0" indent="-342900" algn="just">
                        <a:lnSpc>
                          <a:spcPct val="115000"/>
                        </a:lnSpc>
                        <a:spcAft>
                          <a:spcPts val="0"/>
                        </a:spcAft>
                        <a:buFont typeface="Times New Roman"/>
                        <a:buChar char="-"/>
                      </a:pPr>
                      <a:r>
                        <a:rPr lang="es-ES" sz="1400" dirty="0">
                          <a:solidFill>
                            <a:schemeClr val="tx2">
                              <a:lumMod val="75000"/>
                            </a:schemeClr>
                          </a:solidFill>
                          <a:effectLst/>
                        </a:rPr>
                        <a:t>Tos, arcadas.</a:t>
                      </a:r>
                    </a:p>
                    <a:p>
                      <a:pPr marL="342900" lvl="0" indent="-342900" algn="just">
                        <a:lnSpc>
                          <a:spcPct val="115000"/>
                        </a:lnSpc>
                        <a:spcAft>
                          <a:spcPts val="0"/>
                        </a:spcAft>
                        <a:buFont typeface="Times New Roman"/>
                        <a:buChar char="-"/>
                      </a:pPr>
                      <a:r>
                        <a:rPr lang="es-ES" sz="1400" dirty="0">
                          <a:solidFill>
                            <a:schemeClr val="tx2">
                              <a:lumMod val="75000"/>
                            </a:schemeClr>
                          </a:solidFill>
                          <a:effectLst/>
                        </a:rPr>
                        <a:t>Simpáticos: aumento FC, TA y PIC.</a:t>
                      </a:r>
                    </a:p>
                    <a:p>
                      <a:pPr marL="342900" lvl="0" indent="-342900" algn="just">
                        <a:lnSpc>
                          <a:spcPct val="115000"/>
                        </a:lnSpc>
                        <a:spcAft>
                          <a:spcPts val="0"/>
                        </a:spcAft>
                        <a:buFont typeface="Times New Roman"/>
                        <a:buChar char="-"/>
                      </a:pPr>
                      <a:r>
                        <a:rPr lang="es-ES" sz="1400" dirty="0">
                          <a:solidFill>
                            <a:schemeClr val="tx2">
                              <a:lumMod val="75000"/>
                            </a:schemeClr>
                          </a:solidFill>
                          <a:effectLst/>
                        </a:rPr>
                        <a:t>Parasimpáticos: broncoespasmo.</a:t>
                      </a:r>
                    </a:p>
                    <a:p>
                      <a:pPr marL="342900" lvl="0" indent="-342900" algn="just">
                        <a:lnSpc>
                          <a:spcPct val="115000"/>
                        </a:lnSpc>
                        <a:spcAft>
                          <a:spcPts val="0"/>
                        </a:spcAft>
                        <a:buFont typeface="Times New Roman"/>
                        <a:buChar char="-"/>
                      </a:pPr>
                      <a:r>
                        <a:rPr lang="es-ES" sz="1400" dirty="0">
                          <a:solidFill>
                            <a:schemeClr val="tx2">
                              <a:lumMod val="75000"/>
                            </a:schemeClr>
                          </a:solidFill>
                          <a:effectLst/>
                        </a:rPr>
                        <a:t>Aumento metabolismo.</a:t>
                      </a:r>
                    </a:p>
                    <a:p>
                      <a:pPr algn="just">
                        <a:lnSpc>
                          <a:spcPct val="115000"/>
                        </a:lnSpc>
                        <a:spcAft>
                          <a:spcPts val="0"/>
                        </a:spcAft>
                      </a:pPr>
                      <a:r>
                        <a:rPr lang="es-ES" sz="1400" dirty="0">
                          <a:solidFill>
                            <a:schemeClr val="tx2">
                              <a:lumMod val="75000"/>
                            </a:schemeClr>
                          </a:solidFill>
                          <a:effectLst/>
                        </a:rPr>
                        <a:t>FENTANILO: </a:t>
                      </a:r>
                    </a:p>
                    <a:p>
                      <a:pPr marL="342900" lvl="0" indent="-342900" algn="just">
                        <a:lnSpc>
                          <a:spcPct val="115000"/>
                        </a:lnSpc>
                        <a:spcAft>
                          <a:spcPts val="0"/>
                        </a:spcAft>
                        <a:buFont typeface="Times New Roman"/>
                        <a:buChar char="-"/>
                      </a:pPr>
                      <a:r>
                        <a:rPr lang="es-ES" sz="1400" dirty="0">
                          <a:solidFill>
                            <a:schemeClr val="tx2">
                              <a:lumMod val="75000"/>
                            </a:schemeClr>
                          </a:solidFill>
                          <a:effectLst/>
                        </a:rPr>
                        <a:t>Disminuye respuesta simpática y fuerte analgésico.</a:t>
                      </a:r>
                    </a:p>
                    <a:p>
                      <a:pPr marL="342900" lvl="0" indent="-342900" algn="just">
                        <a:lnSpc>
                          <a:spcPct val="115000"/>
                        </a:lnSpc>
                        <a:spcAft>
                          <a:spcPts val="0"/>
                        </a:spcAft>
                        <a:buFont typeface="Times New Roman"/>
                        <a:buChar char="-"/>
                      </a:pPr>
                      <a:r>
                        <a:rPr lang="es-ES" sz="1400" dirty="0">
                          <a:solidFill>
                            <a:schemeClr val="tx2">
                              <a:lumMod val="75000"/>
                            </a:schemeClr>
                          </a:solidFill>
                          <a:effectLst/>
                        </a:rPr>
                        <a:t>Depresión respiratoria e hipotensión (ojo en pacientes inestables).</a:t>
                      </a:r>
                    </a:p>
                    <a:p>
                      <a:pPr algn="just">
                        <a:lnSpc>
                          <a:spcPct val="115000"/>
                        </a:lnSpc>
                        <a:spcAft>
                          <a:spcPts val="0"/>
                        </a:spcAft>
                      </a:pPr>
                      <a:r>
                        <a:rPr lang="es-ES" sz="1400" dirty="0">
                          <a:solidFill>
                            <a:schemeClr val="tx2">
                              <a:lumMod val="75000"/>
                            </a:schemeClr>
                          </a:solidFill>
                          <a:effectLst/>
                        </a:rPr>
                        <a:t>ATROPINA: </a:t>
                      </a:r>
                    </a:p>
                    <a:p>
                      <a:pPr marL="342900" lvl="0" indent="-342900" algn="just">
                        <a:lnSpc>
                          <a:spcPct val="115000"/>
                        </a:lnSpc>
                        <a:spcAft>
                          <a:spcPts val="0"/>
                        </a:spcAft>
                        <a:buFont typeface="Times New Roman"/>
                        <a:buChar char="-"/>
                      </a:pPr>
                      <a:r>
                        <a:rPr lang="es-ES" sz="1400" dirty="0">
                          <a:solidFill>
                            <a:schemeClr val="tx2">
                              <a:lumMod val="75000"/>
                            </a:schemeClr>
                          </a:solidFill>
                          <a:effectLst/>
                        </a:rPr>
                        <a:t>En niños disminuye la respuesta </a:t>
                      </a:r>
                      <a:r>
                        <a:rPr lang="es-ES" sz="1400" dirty="0" err="1">
                          <a:solidFill>
                            <a:schemeClr val="tx2">
                              <a:lumMod val="75000"/>
                            </a:schemeClr>
                          </a:solidFill>
                          <a:effectLst/>
                        </a:rPr>
                        <a:t>vagal</a:t>
                      </a:r>
                      <a:r>
                        <a:rPr lang="es-ES" sz="1400" dirty="0">
                          <a:solidFill>
                            <a:schemeClr val="tx2">
                              <a:lumMod val="75000"/>
                            </a:schemeClr>
                          </a:solidFill>
                          <a:effectLst/>
                        </a:rPr>
                        <a:t>.</a:t>
                      </a:r>
                    </a:p>
                    <a:p>
                      <a:pPr marL="342900" lvl="0" indent="-342900" algn="just">
                        <a:lnSpc>
                          <a:spcPct val="115000"/>
                        </a:lnSpc>
                        <a:spcAft>
                          <a:spcPts val="0"/>
                        </a:spcAft>
                        <a:buFont typeface="Times New Roman"/>
                        <a:buChar char="-"/>
                      </a:pPr>
                      <a:r>
                        <a:rPr lang="es-ES" sz="1400" dirty="0">
                          <a:solidFill>
                            <a:schemeClr val="tx2">
                              <a:lumMod val="75000"/>
                            </a:schemeClr>
                          </a:solidFill>
                          <a:effectLst/>
                        </a:rPr>
                        <a:t>En adultos si existe bradicardia.</a:t>
                      </a:r>
                    </a:p>
                    <a:p>
                      <a:pPr algn="just">
                        <a:lnSpc>
                          <a:spcPct val="115000"/>
                        </a:lnSpc>
                        <a:spcAft>
                          <a:spcPts val="0"/>
                        </a:spcAft>
                      </a:pPr>
                      <a:r>
                        <a:rPr lang="es-ES" sz="1400" dirty="0">
                          <a:solidFill>
                            <a:schemeClr val="tx2">
                              <a:lumMod val="75000"/>
                            </a:schemeClr>
                          </a:solidFill>
                          <a:effectLst/>
                        </a:rPr>
                        <a:t>LIDOCAÍNA:</a:t>
                      </a:r>
                    </a:p>
                    <a:p>
                      <a:pPr marL="342900" lvl="0" indent="-342900" algn="just">
                        <a:lnSpc>
                          <a:spcPct val="115000"/>
                        </a:lnSpc>
                        <a:spcAft>
                          <a:spcPts val="0"/>
                        </a:spcAft>
                        <a:buFont typeface="Times New Roman"/>
                        <a:buChar char="-"/>
                      </a:pPr>
                      <a:r>
                        <a:rPr lang="es-ES" sz="1400" dirty="0">
                          <a:solidFill>
                            <a:schemeClr val="tx2">
                              <a:lumMod val="75000"/>
                            </a:schemeClr>
                          </a:solidFill>
                          <a:effectLst/>
                        </a:rPr>
                        <a:t>Disminuye el aumento resistencia en vía aérea.</a:t>
                      </a:r>
                    </a:p>
                    <a:p>
                      <a:pPr marL="342900" lvl="0" indent="-342900" algn="just">
                        <a:lnSpc>
                          <a:spcPct val="115000"/>
                        </a:lnSpc>
                        <a:spcAft>
                          <a:spcPts val="0"/>
                        </a:spcAft>
                        <a:buFont typeface="Times New Roman"/>
                        <a:buChar char="-"/>
                      </a:pPr>
                      <a:r>
                        <a:rPr lang="es-ES" sz="1400" dirty="0">
                          <a:solidFill>
                            <a:schemeClr val="tx2">
                              <a:lumMod val="75000"/>
                            </a:schemeClr>
                          </a:solidFill>
                          <a:effectLst/>
                        </a:rPr>
                        <a:t>Disminuye la PIC</a:t>
                      </a:r>
                      <a:endParaRPr lang="es-ES" sz="1400" dirty="0">
                        <a:solidFill>
                          <a:schemeClr val="tx2">
                            <a:lumMod val="75000"/>
                          </a:schemeClr>
                        </a:solidFill>
                        <a:effectLst/>
                        <a:latin typeface="Calibri"/>
                        <a:ea typeface="Calibri"/>
                        <a:cs typeface="Times New Roman"/>
                      </a:endParaRPr>
                    </a:p>
                  </a:txBody>
                  <a:tcPr marL="58755" marR="58755" marT="0" marB="0">
                    <a:solidFill>
                      <a:schemeClr val="tx2">
                        <a:lumMod val="20000"/>
                        <a:lumOff val="80000"/>
                      </a:schemeClr>
                    </a:solidFill>
                  </a:tcPr>
                </a:tc>
              </a:tr>
            </a:tbl>
          </a:graphicData>
        </a:graphic>
      </p:graphicFrame>
    </p:spTree>
    <p:extLst>
      <p:ext uri="{BB962C8B-B14F-4D97-AF65-F5344CB8AC3E}">
        <p14:creationId xmlns:p14="http://schemas.microsoft.com/office/powerpoint/2010/main" val="37577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2800" dirty="0" smtClean="0">
                <a:solidFill>
                  <a:schemeClr val="tx2">
                    <a:lumMod val="75000"/>
                  </a:schemeClr>
                </a:solidFill>
                <a:latin typeface="Arial" pitchFamily="34" charset="0"/>
                <a:cs typeface="Arial" pitchFamily="34" charset="0"/>
              </a:rPr>
              <a:t>Entre los siguientes relajantes musculares, señale cuál es un agente </a:t>
            </a:r>
            <a:r>
              <a:rPr lang="es-ES" sz="2800" dirty="0" err="1" smtClean="0">
                <a:solidFill>
                  <a:schemeClr val="tx2">
                    <a:lumMod val="75000"/>
                  </a:schemeClr>
                </a:solidFill>
                <a:latin typeface="Arial" pitchFamily="34" charset="0"/>
                <a:cs typeface="Arial" pitchFamily="34" charset="0"/>
              </a:rPr>
              <a:t>despolarizante</a:t>
            </a:r>
            <a:r>
              <a:rPr lang="es-ES" sz="2800" dirty="0" smtClean="0">
                <a:solidFill>
                  <a:schemeClr val="tx2">
                    <a:lumMod val="75000"/>
                  </a:schemeClr>
                </a:solidFill>
                <a:latin typeface="Arial" pitchFamily="34" charset="0"/>
                <a:cs typeface="Arial" pitchFamily="34" charset="0"/>
              </a:rPr>
              <a:t>:</a:t>
            </a:r>
            <a:endParaRPr lang="es-ES" sz="28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403648" y="2276872"/>
            <a:ext cx="6196405" cy="2029823"/>
          </a:xfrm>
        </p:spPr>
        <p:txBody>
          <a:bodyPr/>
          <a:lstStyle/>
          <a:p>
            <a:pPr marL="457200" indent="-457200">
              <a:buClr>
                <a:schemeClr val="tx2">
                  <a:lumMod val="75000"/>
                </a:schemeClr>
              </a:buClr>
              <a:buFont typeface="+mj-lt"/>
              <a:buAutoNum type="alphaLcParenR"/>
            </a:pPr>
            <a:r>
              <a:rPr lang="es-ES" dirty="0" err="1" smtClean="0">
                <a:solidFill>
                  <a:schemeClr val="tx2">
                    <a:lumMod val="75000"/>
                  </a:schemeClr>
                </a:solidFill>
              </a:rPr>
              <a:t>Rocuronio</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err="1" smtClean="0">
                <a:solidFill>
                  <a:schemeClr val="tx2">
                    <a:lumMod val="75000"/>
                  </a:schemeClr>
                </a:solidFill>
              </a:rPr>
              <a:t>Succinilcolina</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err="1" smtClean="0">
                <a:solidFill>
                  <a:schemeClr val="tx2">
                    <a:lumMod val="75000"/>
                  </a:schemeClr>
                </a:solidFill>
              </a:rPr>
              <a:t>Atracurio</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err="1" smtClean="0">
                <a:solidFill>
                  <a:schemeClr val="tx2">
                    <a:lumMod val="75000"/>
                  </a:schemeClr>
                </a:solidFill>
              </a:rPr>
              <a:t>Cisatracurio</a:t>
            </a:r>
            <a:r>
              <a:rPr lang="es-ES" dirty="0" smtClean="0">
                <a:solidFill>
                  <a:schemeClr val="tx2">
                    <a:lumMod val="75000"/>
                  </a:schemeClr>
                </a:solidFill>
              </a:rPr>
              <a:t>.</a:t>
            </a:r>
            <a:endParaRPr lang="es-ES" dirty="0">
              <a:solidFill>
                <a:schemeClr val="tx2">
                  <a:lumMod val="75000"/>
                </a:schemeClr>
              </a:solidFill>
            </a:endParaRPr>
          </a:p>
        </p:txBody>
      </p:sp>
      <p:sp>
        <p:nvSpPr>
          <p:cNvPr id="4" name="3 Elipse"/>
          <p:cNvSpPr/>
          <p:nvPr/>
        </p:nvSpPr>
        <p:spPr>
          <a:xfrm>
            <a:off x="1331640" y="2708920"/>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9681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ES" sz="2800" dirty="0" smtClean="0">
                <a:solidFill>
                  <a:schemeClr val="tx2">
                    <a:lumMod val="75000"/>
                  </a:schemeClr>
                </a:solidFill>
                <a:latin typeface="Arial" pitchFamily="34" charset="0"/>
                <a:cs typeface="Arial" pitchFamily="34" charset="0"/>
              </a:rPr>
              <a:t>Se decide IOT en un paciente que presenta un shock </a:t>
            </a:r>
            <a:r>
              <a:rPr lang="es-ES" sz="2800" dirty="0" err="1" smtClean="0">
                <a:solidFill>
                  <a:schemeClr val="tx2">
                    <a:lumMod val="75000"/>
                  </a:schemeClr>
                </a:solidFill>
                <a:latin typeface="Arial" pitchFamily="34" charset="0"/>
                <a:cs typeface="Arial" pitchFamily="34" charset="0"/>
              </a:rPr>
              <a:t>cardiogénico</a:t>
            </a:r>
            <a:r>
              <a:rPr lang="es-ES" sz="2800" dirty="0" smtClean="0">
                <a:solidFill>
                  <a:schemeClr val="tx2">
                    <a:lumMod val="75000"/>
                  </a:schemeClr>
                </a:solidFill>
                <a:latin typeface="Arial" pitchFamily="34" charset="0"/>
                <a:cs typeface="Arial" pitchFamily="34" charset="0"/>
              </a:rPr>
              <a:t>, ¿qué inductor sería el más apropiado?</a:t>
            </a:r>
            <a:endParaRPr lang="es-ES" sz="28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259632" y="2708920"/>
            <a:ext cx="6196405" cy="1885807"/>
          </a:xfrm>
        </p:spPr>
        <p:txBody>
          <a:bodyPr/>
          <a:lstStyle/>
          <a:p>
            <a:pPr marL="457200" indent="-457200">
              <a:buClr>
                <a:schemeClr val="tx2">
                  <a:lumMod val="75000"/>
                </a:schemeClr>
              </a:buClr>
              <a:buFont typeface="+mj-lt"/>
              <a:buAutoNum type="alphaLcParenR"/>
            </a:pPr>
            <a:r>
              <a:rPr lang="es-ES" dirty="0" err="1" smtClean="0">
                <a:solidFill>
                  <a:schemeClr val="tx2">
                    <a:lumMod val="75000"/>
                  </a:schemeClr>
                </a:solidFill>
              </a:rPr>
              <a:t>Midazolam</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err="1" smtClean="0">
                <a:solidFill>
                  <a:schemeClr val="tx2">
                    <a:lumMod val="75000"/>
                  </a:schemeClr>
                </a:solidFill>
              </a:rPr>
              <a:t>Ketamina</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err="1" smtClean="0">
                <a:solidFill>
                  <a:schemeClr val="tx2">
                    <a:lumMod val="75000"/>
                  </a:schemeClr>
                </a:solidFill>
              </a:rPr>
              <a:t>Etomidato</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err="1" smtClean="0">
                <a:solidFill>
                  <a:schemeClr val="tx2">
                    <a:lumMod val="75000"/>
                  </a:schemeClr>
                </a:solidFill>
              </a:rPr>
              <a:t>Propofol</a:t>
            </a:r>
            <a:r>
              <a:rPr lang="es-ES" dirty="0" smtClean="0">
                <a:solidFill>
                  <a:schemeClr val="tx2">
                    <a:lumMod val="75000"/>
                  </a:schemeClr>
                </a:solidFill>
              </a:rPr>
              <a:t>.</a:t>
            </a:r>
            <a:endParaRPr lang="es-ES" dirty="0">
              <a:solidFill>
                <a:schemeClr val="tx2">
                  <a:lumMod val="75000"/>
                </a:schemeClr>
              </a:solidFill>
            </a:endParaRPr>
          </a:p>
        </p:txBody>
      </p:sp>
      <p:sp>
        <p:nvSpPr>
          <p:cNvPr id="4" name="3 Elipse"/>
          <p:cNvSpPr/>
          <p:nvPr/>
        </p:nvSpPr>
        <p:spPr>
          <a:xfrm>
            <a:off x="1187624" y="3573016"/>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8585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600" dirty="0" smtClean="0">
                <a:solidFill>
                  <a:schemeClr val="tx2">
                    <a:lumMod val="75000"/>
                  </a:schemeClr>
                </a:solidFill>
                <a:latin typeface="Arial" pitchFamily="34" charset="0"/>
                <a:cs typeface="Arial" pitchFamily="34" charset="0"/>
              </a:rPr>
              <a:t>…y si presentara un estatus asmático?</a:t>
            </a:r>
            <a:endParaRPr lang="es-ES" sz="3600" dirty="0">
              <a:solidFill>
                <a:schemeClr val="tx2">
                  <a:lumMod val="75000"/>
                </a:schemeClr>
              </a:solidFill>
              <a:latin typeface="Arial" pitchFamily="34" charset="0"/>
              <a:cs typeface="Arial" pitchFamily="34" charset="0"/>
            </a:endParaRPr>
          </a:p>
        </p:txBody>
      </p:sp>
      <p:sp>
        <p:nvSpPr>
          <p:cNvPr id="4" name="2 Marcador de contenido"/>
          <p:cNvSpPr>
            <a:spLocks noGrp="1"/>
          </p:cNvSpPr>
          <p:nvPr>
            <p:ph idx="1"/>
          </p:nvPr>
        </p:nvSpPr>
        <p:spPr>
          <a:xfrm>
            <a:off x="1259632" y="2708920"/>
            <a:ext cx="6196405" cy="1885807"/>
          </a:xfrm>
        </p:spPr>
        <p:txBody>
          <a:bodyPr/>
          <a:lstStyle/>
          <a:p>
            <a:pPr marL="457200" indent="-457200">
              <a:buClr>
                <a:schemeClr val="tx2">
                  <a:lumMod val="75000"/>
                </a:schemeClr>
              </a:buClr>
              <a:buFont typeface="+mj-lt"/>
              <a:buAutoNum type="alphaLcParenR"/>
            </a:pPr>
            <a:r>
              <a:rPr lang="es-ES" dirty="0" err="1" smtClean="0">
                <a:solidFill>
                  <a:schemeClr val="tx2">
                    <a:lumMod val="75000"/>
                  </a:schemeClr>
                </a:solidFill>
              </a:rPr>
              <a:t>Midazolam</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err="1" smtClean="0">
                <a:solidFill>
                  <a:schemeClr val="tx2">
                    <a:lumMod val="75000"/>
                  </a:schemeClr>
                </a:solidFill>
              </a:rPr>
              <a:t>Ketamina</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err="1" smtClean="0">
                <a:solidFill>
                  <a:schemeClr val="tx2">
                    <a:lumMod val="75000"/>
                  </a:schemeClr>
                </a:solidFill>
              </a:rPr>
              <a:t>Etomidato</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err="1" smtClean="0">
                <a:solidFill>
                  <a:schemeClr val="tx2">
                    <a:lumMod val="75000"/>
                  </a:schemeClr>
                </a:solidFill>
              </a:rPr>
              <a:t>Propofol</a:t>
            </a:r>
            <a:r>
              <a:rPr lang="es-ES" dirty="0" smtClean="0">
                <a:solidFill>
                  <a:schemeClr val="tx2">
                    <a:lumMod val="75000"/>
                  </a:schemeClr>
                </a:solidFill>
              </a:rPr>
              <a:t>.</a:t>
            </a:r>
            <a:endParaRPr lang="es-ES" dirty="0">
              <a:solidFill>
                <a:schemeClr val="tx2">
                  <a:lumMod val="75000"/>
                </a:schemeClr>
              </a:solidFill>
            </a:endParaRPr>
          </a:p>
        </p:txBody>
      </p:sp>
      <p:sp>
        <p:nvSpPr>
          <p:cNvPr id="5" name="4 Elipse"/>
          <p:cNvSpPr/>
          <p:nvPr/>
        </p:nvSpPr>
        <p:spPr>
          <a:xfrm>
            <a:off x="1187624" y="3212976"/>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0834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ES" dirty="0" smtClean="0">
                <a:solidFill>
                  <a:schemeClr val="tx2">
                    <a:lumMod val="75000"/>
                  </a:schemeClr>
                </a:solidFill>
                <a:latin typeface="Arial" pitchFamily="34" charset="0"/>
                <a:cs typeface="Arial" pitchFamily="34" charset="0"/>
              </a:rPr>
              <a:t>… y si fuera un TCE grave estable </a:t>
            </a:r>
            <a:r>
              <a:rPr lang="es-ES" dirty="0" err="1" smtClean="0">
                <a:solidFill>
                  <a:schemeClr val="tx2">
                    <a:lumMod val="75000"/>
                  </a:schemeClr>
                </a:solidFill>
                <a:latin typeface="Arial" pitchFamily="34" charset="0"/>
                <a:cs typeface="Arial" pitchFamily="34" charset="0"/>
              </a:rPr>
              <a:t>hemodinámicamente</a:t>
            </a:r>
            <a:r>
              <a:rPr lang="es-ES" dirty="0" smtClean="0">
                <a:solidFill>
                  <a:schemeClr val="tx2">
                    <a:lumMod val="75000"/>
                  </a:schemeClr>
                </a:solidFill>
                <a:latin typeface="Arial" pitchFamily="34" charset="0"/>
                <a:cs typeface="Arial" pitchFamily="34" charset="0"/>
              </a:rPr>
              <a:t>?</a:t>
            </a:r>
            <a:endParaRPr lang="es-ES" dirty="0">
              <a:solidFill>
                <a:schemeClr val="tx2">
                  <a:lumMod val="75000"/>
                </a:schemeClr>
              </a:solidFill>
              <a:latin typeface="Arial" pitchFamily="34" charset="0"/>
              <a:cs typeface="Arial" pitchFamily="34" charset="0"/>
            </a:endParaRPr>
          </a:p>
        </p:txBody>
      </p:sp>
      <p:sp>
        <p:nvSpPr>
          <p:cNvPr id="4" name="2 Marcador de contenido"/>
          <p:cNvSpPr>
            <a:spLocks noGrp="1"/>
          </p:cNvSpPr>
          <p:nvPr>
            <p:ph idx="1"/>
          </p:nvPr>
        </p:nvSpPr>
        <p:spPr>
          <a:xfrm>
            <a:off x="1259632" y="2708920"/>
            <a:ext cx="6196405" cy="1885807"/>
          </a:xfrm>
        </p:spPr>
        <p:txBody>
          <a:bodyPr/>
          <a:lstStyle/>
          <a:p>
            <a:pPr marL="457200" indent="-457200">
              <a:buClr>
                <a:schemeClr val="tx2">
                  <a:lumMod val="75000"/>
                </a:schemeClr>
              </a:buClr>
              <a:buFont typeface="+mj-lt"/>
              <a:buAutoNum type="alphaLcParenR"/>
            </a:pPr>
            <a:r>
              <a:rPr lang="es-ES" dirty="0" err="1" smtClean="0">
                <a:solidFill>
                  <a:schemeClr val="tx2">
                    <a:lumMod val="75000"/>
                  </a:schemeClr>
                </a:solidFill>
              </a:rPr>
              <a:t>Midazolam</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err="1" smtClean="0">
                <a:solidFill>
                  <a:schemeClr val="tx2">
                    <a:lumMod val="75000"/>
                  </a:schemeClr>
                </a:solidFill>
              </a:rPr>
              <a:t>Ketamina</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err="1" smtClean="0">
                <a:solidFill>
                  <a:schemeClr val="tx2">
                    <a:lumMod val="75000"/>
                  </a:schemeClr>
                </a:solidFill>
              </a:rPr>
              <a:t>Etomidato</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err="1" smtClean="0">
                <a:solidFill>
                  <a:schemeClr val="tx2">
                    <a:lumMod val="75000"/>
                  </a:schemeClr>
                </a:solidFill>
              </a:rPr>
              <a:t>Propofol</a:t>
            </a:r>
            <a:r>
              <a:rPr lang="es-ES" dirty="0" smtClean="0">
                <a:solidFill>
                  <a:schemeClr val="tx2">
                    <a:lumMod val="75000"/>
                  </a:schemeClr>
                </a:solidFill>
              </a:rPr>
              <a:t>.</a:t>
            </a:r>
            <a:endParaRPr lang="es-ES" dirty="0">
              <a:solidFill>
                <a:schemeClr val="tx2">
                  <a:lumMod val="75000"/>
                </a:schemeClr>
              </a:solidFill>
            </a:endParaRPr>
          </a:p>
        </p:txBody>
      </p:sp>
      <p:sp>
        <p:nvSpPr>
          <p:cNvPr id="6" name="5 Elipse"/>
          <p:cNvSpPr/>
          <p:nvPr/>
        </p:nvSpPr>
        <p:spPr>
          <a:xfrm>
            <a:off x="1187624" y="4005064"/>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675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95023" y="817582"/>
            <a:ext cx="6965245" cy="1202485"/>
          </a:xfrm>
        </p:spPr>
        <p:txBody>
          <a:bodyPr>
            <a:normAutofit/>
          </a:bodyPr>
          <a:lstStyle/>
          <a:p>
            <a:pPr algn="just"/>
            <a:r>
              <a:rPr lang="es-ES" sz="2800" dirty="0" smtClean="0">
                <a:solidFill>
                  <a:schemeClr val="tx2">
                    <a:lumMod val="75000"/>
                  </a:schemeClr>
                </a:solidFill>
                <a:latin typeface="Arial" pitchFamily="34" charset="0"/>
                <a:cs typeface="Arial" pitchFamily="34" charset="0"/>
              </a:rPr>
              <a:t>… y si fuera un TCE grave inestable </a:t>
            </a:r>
            <a:r>
              <a:rPr lang="es-ES" sz="2800" dirty="0" err="1" smtClean="0">
                <a:solidFill>
                  <a:schemeClr val="tx2">
                    <a:lumMod val="75000"/>
                  </a:schemeClr>
                </a:solidFill>
                <a:latin typeface="Arial" pitchFamily="34" charset="0"/>
                <a:cs typeface="Arial" pitchFamily="34" charset="0"/>
              </a:rPr>
              <a:t>hemodinámicamente</a:t>
            </a:r>
            <a:r>
              <a:rPr lang="es-ES" sz="2800" dirty="0" smtClean="0">
                <a:solidFill>
                  <a:schemeClr val="tx2">
                    <a:lumMod val="75000"/>
                  </a:schemeClr>
                </a:solidFill>
                <a:latin typeface="Arial" pitchFamily="34" charset="0"/>
                <a:cs typeface="Arial" pitchFamily="34" charset="0"/>
              </a:rPr>
              <a:t>?</a:t>
            </a:r>
            <a:endParaRPr lang="es-ES" sz="2800" dirty="0">
              <a:solidFill>
                <a:schemeClr val="tx2">
                  <a:lumMod val="75000"/>
                </a:schemeClr>
              </a:solidFill>
              <a:latin typeface="Arial" pitchFamily="34" charset="0"/>
              <a:cs typeface="Arial" pitchFamily="34" charset="0"/>
            </a:endParaRPr>
          </a:p>
        </p:txBody>
      </p:sp>
      <p:sp>
        <p:nvSpPr>
          <p:cNvPr id="5" name="2 Marcador de contenido"/>
          <p:cNvSpPr>
            <a:spLocks noGrp="1"/>
          </p:cNvSpPr>
          <p:nvPr>
            <p:ph idx="1"/>
          </p:nvPr>
        </p:nvSpPr>
        <p:spPr>
          <a:xfrm>
            <a:off x="1259632" y="2708920"/>
            <a:ext cx="6196405" cy="1885807"/>
          </a:xfrm>
        </p:spPr>
        <p:txBody>
          <a:bodyPr/>
          <a:lstStyle/>
          <a:p>
            <a:pPr marL="457200" indent="-457200">
              <a:buClr>
                <a:schemeClr val="tx2">
                  <a:lumMod val="75000"/>
                </a:schemeClr>
              </a:buClr>
              <a:buFont typeface="+mj-lt"/>
              <a:buAutoNum type="alphaLcParenR"/>
            </a:pPr>
            <a:r>
              <a:rPr lang="es-ES" dirty="0" err="1" smtClean="0">
                <a:solidFill>
                  <a:schemeClr val="tx2">
                    <a:lumMod val="75000"/>
                  </a:schemeClr>
                </a:solidFill>
              </a:rPr>
              <a:t>Midazolam</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err="1" smtClean="0">
                <a:solidFill>
                  <a:schemeClr val="tx2">
                    <a:lumMod val="75000"/>
                  </a:schemeClr>
                </a:solidFill>
              </a:rPr>
              <a:t>Ketamina</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err="1" smtClean="0">
                <a:solidFill>
                  <a:schemeClr val="tx2">
                    <a:lumMod val="75000"/>
                  </a:schemeClr>
                </a:solidFill>
              </a:rPr>
              <a:t>Etomidato</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err="1" smtClean="0">
                <a:solidFill>
                  <a:schemeClr val="tx2">
                    <a:lumMod val="75000"/>
                  </a:schemeClr>
                </a:solidFill>
              </a:rPr>
              <a:t>Propofol</a:t>
            </a:r>
            <a:r>
              <a:rPr lang="es-ES" dirty="0" smtClean="0">
                <a:solidFill>
                  <a:schemeClr val="tx2">
                    <a:lumMod val="75000"/>
                  </a:schemeClr>
                </a:solidFill>
              </a:rPr>
              <a:t>.</a:t>
            </a:r>
            <a:endParaRPr lang="es-ES" dirty="0">
              <a:solidFill>
                <a:schemeClr val="tx2">
                  <a:lumMod val="75000"/>
                </a:schemeClr>
              </a:solidFill>
            </a:endParaRPr>
          </a:p>
        </p:txBody>
      </p:sp>
      <p:sp>
        <p:nvSpPr>
          <p:cNvPr id="6" name="5 Elipse"/>
          <p:cNvSpPr/>
          <p:nvPr/>
        </p:nvSpPr>
        <p:spPr>
          <a:xfrm>
            <a:off x="1198318" y="3573016"/>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3127692" y="3168925"/>
            <a:ext cx="1656184" cy="523220"/>
          </a:xfrm>
          <a:prstGeom prst="rect">
            <a:avLst/>
          </a:prstGeom>
          <a:noFill/>
        </p:spPr>
        <p:txBody>
          <a:bodyPr wrap="square" rtlCol="0">
            <a:spAutoFit/>
          </a:bodyPr>
          <a:lstStyle/>
          <a:p>
            <a:r>
              <a:rPr lang="es-ES" sz="2800" b="1" dirty="0" smtClean="0">
                <a:solidFill>
                  <a:srgbClr val="C00000"/>
                </a:solidFill>
              </a:rPr>
              <a:t>????</a:t>
            </a:r>
            <a:endParaRPr lang="es-ES" sz="2800" b="1" dirty="0">
              <a:solidFill>
                <a:srgbClr val="C00000"/>
              </a:solidFill>
            </a:endParaRPr>
          </a:p>
        </p:txBody>
      </p:sp>
    </p:spTree>
    <p:extLst>
      <p:ext uri="{BB962C8B-B14F-4D97-AF65-F5344CB8AC3E}">
        <p14:creationId xmlns:p14="http://schemas.microsoft.com/office/powerpoint/2010/main" val="412755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641845968"/>
              </p:ext>
            </p:extLst>
          </p:nvPr>
        </p:nvGraphicFramePr>
        <p:xfrm>
          <a:off x="-2" y="-112453"/>
          <a:ext cx="9144002" cy="6900173"/>
        </p:xfrm>
        <a:graphic>
          <a:graphicData uri="http://schemas.openxmlformats.org/drawingml/2006/table">
            <a:tbl>
              <a:tblPr firstRow="1" firstCol="1" bandRow="1">
                <a:tableStyleId>{5C22544A-7EE6-4342-B048-85BDC9FD1C3A}</a:tableStyleId>
              </a:tblPr>
              <a:tblGrid>
                <a:gridCol w="897926"/>
                <a:gridCol w="1152128"/>
                <a:gridCol w="3312368"/>
                <a:gridCol w="1800200"/>
                <a:gridCol w="1981380"/>
              </a:tblGrid>
              <a:tr h="205786">
                <a:tc>
                  <a:txBody>
                    <a:bodyPr/>
                    <a:lstStyle/>
                    <a:p>
                      <a:pPr algn="ctr">
                        <a:lnSpc>
                          <a:spcPct val="115000"/>
                        </a:lnSpc>
                        <a:spcAft>
                          <a:spcPts val="0"/>
                        </a:spcAft>
                      </a:pPr>
                      <a:r>
                        <a:rPr lang="es-ES" sz="1100" dirty="0">
                          <a:effectLst/>
                        </a:rPr>
                        <a:t>FÁRMACO</a:t>
                      </a:r>
                      <a:endParaRPr lang="es-ES" sz="1100" dirty="0">
                        <a:effectLst/>
                        <a:latin typeface="Calibri"/>
                        <a:ea typeface="Calibri"/>
                        <a:cs typeface="Times New Roman"/>
                      </a:endParaRPr>
                    </a:p>
                  </a:txBody>
                  <a:tcPr marL="26656" marR="26656" marT="0" marB="0"/>
                </a:tc>
                <a:tc>
                  <a:txBody>
                    <a:bodyPr/>
                    <a:lstStyle/>
                    <a:p>
                      <a:pPr algn="ctr">
                        <a:lnSpc>
                          <a:spcPct val="115000"/>
                        </a:lnSpc>
                        <a:spcAft>
                          <a:spcPts val="0"/>
                        </a:spcAft>
                      </a:pPr>
                      <a:r>
                        <a:rPr lang="es-ES" sz="1100">
                          <a:effectLst/>
                        </a:rPr>
                        <a:t>DOSIS</a:t>
                      </a:r>
                      <a:endParaRPr lang="es-ES" sz="1100">
                        <a:effectLst/>
                        <a:latin typeface="Calibri"/>
                        <a:ea typeface="Calibri"/>
                        <a:cs typeface="Times New Roman"/>
                      </a:endParaRPr>
                    </a:p>
                  </a:txBody>
                  <a:tcPr marL="26656" marR="26656" marT="0" marB="0"/>
                </a:tc>
                <a:tc>
                  <a:txBody>
                    <a:bodyPr/>
                    <a:lstStyle/>
                    <a:p>
                      <a:pPr algn="ctr">
                        <a:lnSpc>
                          <a:spcPct val="115000"/>
                        </a:lnSpc>
                        <a:spcAft>
                          <a:spcPts val="0"/>
                        </a:spcAft>
                      </a:pPr>
                      <a:r>
                        <a:rPr lang="es-ES" sz="1100">
                          <a:effectLst/>
                        </a:rPr>
                        <a:t>ACCIÓN</a:t>
                      </a:r>
                      <a:endParaRPr lang="es-ES" sz="1100">
                        <a:effectLst/>
                        <a:latin typeface="Calibri"/>
                        <a:ea typeface="Calibri"/>
                        <a:cs typeface="Times New Roman"/>
                      </a:endParaRPr>
                    </a:p>
                  </a:txBody>
                  <a:tcPr marL="26656" marR="26656" marT="0" marB="0"/>
                </a:tc>
                <a:tc>
                  <a:txBody>
                    <a:bodyPr/>
                    <a:lstStyle/>
                    <a:p>
                      <a:pPr algn="ctr">
                        <a:lnSpc>
                          <a:spcPct val="115000"/>
                        </a:lnSpc>
                        <a:spcAft>
                          <a:spcPts val="0"/>
                        </a:spcAft>
                      </a:pPr>
                      <a:r>
                        <a:rPr lang="es-ES" sz="1100">
                          <a:effectLst/>
                        </a:rPr>
                        <a:t>INDICACIONES</a:t>
                      </a:r>
                      <a:endParaRPr lang="es-ES" sz="1100">
                        <a:effectLst/>
                        <a:latin typeface="Calibri"/>
                        <a:ea typeface="Calibri"/>
                        <a:cs typeface="Times New Roman"/>
                      </a:endParaRPr>
                    </a:p>
                  </a:txBody>
                  <a:tcPr marL="26656" marR="26656" marT="0" marB="0"/>
                </a:tc>
                <a:tc>
                  <a:txBody>
                    <a:bodyPr/>
                    <a:lstStyle/>
                    <a:p>
                      <a:pPr algn="ctr">
                        <a:lnSpc>
                          <a:spcPct val="115000"/>
                        </a:lnSpc>
                        <a:spcAft>
                          <a:spcPts val="0"/>
                        </a:spcAft>
                      </a:pPr>
                      <a:r>
                        <a:rPr lang="es-ES" sz="1100">
                          <a:effectLst/>
                        </a:rPr>
                        <a:t>EF.2arios</a:t>
                      </a:r>
                      <a:endParaRPr lang="es-ES" sz="1100">
                        <a:effectLst/>
                        <a:latin typeface="Calibri"/>
                        <a:ea typeface="Calibri"/>
                        <a:cs typeface="Times New Roman"/>
                      </a:endParaRPr>
                    </a:p>
                  </a:txBody>
                  <a:tcPr marL="26656" marR="26656" marT="0" marB="0"/>
                </a:tc>
              </a:tr>
              <a:tr h="251829">
                <a:tc>
                  <a:txBody>
                    <a:bodyPr/>
                    <a:lstStyle/>
                    <a:p>
                      <a:pPr algn="just">
                        <a:lnSpc>
                          <a:spcPct val="115000"/>
                        </a:lnSpc>
                        <a:spcAft>
                          <a:spcPts val="0"/>
                        </a:spcAft>
                      </a:pPr>
                      <a:r>
                        <a:rPr lang="es-ES" sz="1100" dirty="0">
                          <a:effectLst/>
                        </a:rPr>
                        <a:t>Morfina</a:t>
                      </a:r>
                      <a:endParaRPr lang="es-ES" sz="1100" dirty="0">
                        <a:effectLst/>
                        <a:latin typeface="Calibri"/>
                        <a:ea typeface="Calibri"/>
                        <a:cs typeface="Times New Roman"/>
                      </a:endParaRPr>
                    </a:p>
                  </a:txBody>
                  <a:tcPr marL="26656" marR="26656" marT="0" marB="0"/>
                </a:tc>
                <a:tc>
                  <a:txBody>
                    <a:bodyPr/>
                    <a:lstStyle/>
                    <a:p>
                      <a:pPr algn="ctr">
                        <a:lnSpc>
                          <a:spcPct val="115000"/>
                        </a:lnSpc>
                        <a:spcAft>
                          <a:spcPts val="0"/>
                        </a:spcAft>
                      </a:pPr>
                      <a:r>
                        <a:rPr lang="es-ES" sz="1100" dirty="0">
                          <a:effectLst/>
                        </a:rPr>
                        <a:t>0,05-0,2 mg/kg</a:t>
                      </a:r>
                      <a:endParaRPr lang="es-ES" sz="1100"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a:effectLst/>
                        </a:rPr>
                        <a:t> </a:t>
                      </a:r>
                      <a:endParaRPr lang="es-ES" sz="110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a:effectLst/>
                        </a:rPr>
                        <a:t> </a:t>
                      </a:r>
                      <a:endParaRPr lang="es-ES" sz="110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a:effectLst/>
                        </a:rPr>
                        <a:t> </a:t>
                      </a:r>
                      <a:endParaRPr lang="es-ES" sz="1100">
                        <a:effectLst/>
                        <a:latin typeface="Calibri"/>
                        <a:ea typeface="Calibri"/>
                        <a:cs typeface="Times New Roman"/>
                      </a:endParaRPr>
                    </a:p>
                  </a:txBody>
                  <a:tcPr marL="26656" marR="26656" marT="0" marB="0"/>
                </a:tc>
              </a:tr>
              <a:tr h="629572">
                <a:tc>
                  <a:txBody>
                    <a:bodyPr/>
                    <a:lstStyle/>
                    <a:p>
                      <a:pPr algn="just">
                        <a:lnSpc>
                          <a:spcPct val="115000"/>
                        </a:lnSpc>
                        <a:spcAft>
                          <a:spcPts val="0"/>
                        </a:spcAft>
                      </a:pPr>
                      <a:r>
                        <a:rPr lang="es-ES" sz="1100" dirty="0" err="1">
                          <a:effectLst/>
                        </a:rPr>
                        <a:t>Fentanilo</a:t>
                      </a:r>
                      <a:endParaRPr lang="es-ES" sz="1100" dirty="0">
                        <a:effectLst/>
                        <a:latin typeface="Calibri"/>
                        <a:ea typeface="Calibri"/>
                        <a:cs typeface="Times New Roman"/>
                      </a:endParaRPr>
                    </a:p>
                  </a:txBody>
                  <a:tcPr marL="26656" marR="26656" marT="0" marB="0"/>
                </a:tc>
                <a:tc>
                  <a:txBody>
                    <a:bodyPr/>
                    <a:lstStyle/>
                    <a:p>
                      <a:pPr algn="ctr">
                        <a:lnSpc>
                          <a:spcPct val="115000"/>
                        </a:lnSpc>
                        <a:spcAft>
                          <a:spcPts val="0"/>
                        </a:spcAft>
                      </a:pPr>
                      <a:r>
                        <a:rPr lang="es-ES" sz="1100" b="1" dirty="0">
                          <a:effectLst/>
                        </a:rPr>
                        <a:t>1-2 </a:t>
                      </a:r>
                      <a:r>
                        <a:rPr lang="es-ES" sz="1100" b="1" dirty="0" err="1">
                          <a:effectLst/>
                        </a:rPr>
                        <a:t>mcg</a:t>
                      </a:r>
                      <a:r>
                        <a:rPr lang="es-ES" sz="1100" b="1" dirty="0">
                          <a:effectLst/>
                        </a:rPr>
                        <a:t>/kg</a:t>
                      </a:r>
                      <a:endParaRPr lang="es-ES" sz="1100" b="1"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a:effectLst/>
                        </a:rPr>
                        <a:t> </a:t>
                      </a:r>
                      <a:endParaRPr lang="es-ES" sz="110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a:effectLst/>
                        </a:rPr>
                        <a:t>Inestabilidad</a:t>
                      </a:r>
                      <a:endParaRPr lang="es-ES" sz="110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a:effectLst/>
                        </a:rPr>
                        <a:t>Trismus</a:t>
                      </a:r>
                    </a:p>
                    <a:p>
                      <a:pPr algn="just">
                        <a:lnSpc>
                          <a:spcPct val="115000"/>
                        </a:lnSpc>
                        <a:spcAft>
                          <a:spcPts val="0"/>
                        </a:spcAft>
                      </a:pPr>
                      <a:r>
                        <a:rPr lang="es-ES" sz="1100">
                          <a:effectLst/>
                        </a:rPr>
                        <a:t>Aumento PIC</a:t>
                      </a:r>
                    </a:p>
                    <a:p>
                      <a:pPr algn="just">
                        <a:lnSpc>
                          <a:spcPct val="115000"/>
                        </a:lnSpc>
                        <a:spcAft>
                          <a:spcPts val="0"/>
                        </a:spcAft>
                      </a:pPr>
                      <a:r>
                        <a:rPr lang="es-ES" sz="1100">
                          <a:effectLst/>
                        </a:rPr>
                        <a:t>Menos depresión respiratoria.</a:t>
                      </a:r>
                      <a:endParaRPr lang="es-ES" sz="1100">
                        <a:effectLst/>
                        <a:latin typeface="Calibri"/>
                        <a:ea typeface="Calibri"/>
                        <a:cs typeface="Times New Roman"/>
                      </a:endParaRPr>
                    </a:p>
                  </a:txBody>
                  <a:tcPr marL="26656" marR="26656" marT="0" marB="0"/>
                </a:tc>
              </a:tr>
              <a:tr h="823145">
                <a:tc>
                  <a:txBody>
                    <a:bodyPr/>
                    <a:lstStyle/>
                    <a:p>
                      <a:pPr algn="just">
                        <a:lnSpc>
                          <a:spcPct val="115000"/>
                        </a:lnSpc>
                        <a:spcAft>
                          <a:spcPts val="0"/>
                        </a:spcAft>
                      </a:pPr>
                      <a:r>
                        <a:rPr lang="es-ES" sz="1100">
                          <a:effectLst/>
                        </a:rPr>
                        <a:t>Midazolam</a:t>
                      </a:r>
                      <a:endParaRPr lang="es-ES" sz="1100">
                        <a:effectLst/>
                        <a:latin typeface="Calibri"/>
                        <a:ea typeface="Calibri"/>
                        <a:cs typeface="Times New Roman"/>
                      </a:endParaRPr>
                    </a:p>
                  </a:txBody>
                  <a:tcPr marL="26656" marR="26656" marT="0" marB="0"/>
                </a:tc>
                <a:tc>
                  <a:txBody>
                    <a:bodyPr/>
                    <a:lstStyle/>
                    <a:p>
                      <a:pPr algn="ctr">
                        <a:lnSpc>
                          <a:spcPct val="115000"/>
                        </a:lnSpc>
                        <a:spcAft>
                          <a:spcPts val="0"/>
                        </a:spcAft>
                      </a:pPr>
                      <a:r>
                        <a:rPr lang="es-ES" sz="1100" b="1" dirty="0">
                          <a:effectLst/>
                        </a:rPr>
                        <a:t>0,1-0,4 mg/kg</a:t>
                      </a:r>
                      <a:endParaRPr lang="es-ES" sz="1100" b="1"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dirty="0">
                          <a:effectLst/>
                        </a:rPr>
                        <a:t>Sedación</a:t>
                      </a:r>
                    </a:p>
                    <a:p>
                      <a:pPr algn="just">
                        <a:lnSpc>
                          <a:spcPct val="115000"/>
                        </a:lnSpc>
                        <a:spcAft>
                          <a:spcPts val="0"/>
                        </a:spcAft>
                      </a:pPr>
                      <a:r>
                        <a:rPr lang="es-ES" sz="1100" dirty="0">
                          <a:effectLst/>
                        </a:rPr>
                        <a:t>Amnesia</a:t>
                      </a:r>
                    </a:p>
                    <a:p>
                      <a:pPr algn="just">
                        <a:lnSpc>
                          <a:spcPct val="115000"/>
                        </a:lnSpc>
                        <a:spcAft>
                          <a:spcPts val="0"/>
                        </a:spcAft>
                      </a:pPr>
                      <a:r>
                        <a:rPr lang="es-ES" sz="1100" dirty="0">
                          <a:effectLst/>
                        </a:rPr>
                        <a:t>Anticonvulsivante</a:t>
                      </a:r>
                    </a:p>
                    <a:p>
                      <a:pPr algn="just">
                        <a:lnSpc>
                          <a:spcPct val="115000"/>
                        </a:lnSpc>
                        <a:spcAft>
                          <a:spcPts val="0"/>
                        </a:spcAft>
                      </a:pPr>
                      <a:r>
                        <a:rPr lang="es-ES" sz="1100" dirty="0" err="1">
                          <a:effectLst/>
                        </a:rPr>
                        <a:t>HipoTA</a:t>
                      </a:r>
                      <a:r>
                        <a:rPr lang="es-ES" sz="1100" dirty="0">
                          <a:effectLst/>
                        </a:rPr>
                        <a:t> moderada</a:t>
                      </a:r>
                      <a:endParaRPr lang="es-ES" sz="1100"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a:effectLst/>
                        </a:rPr>
                        <a:t>Convulsión</a:t>
                      </a:r>
                    </a:p>
                    <a:p>
                      <a:pPr algn="just">
                        <a:lnSpc>
                          <a:spcPct val="115000"/>
                        </a:lnSpc>
                        <a:spcAft>
                          <a:spcPts val="0"/>
                        </a:spcAft>
                      </a:pPr>
                      <a:r>
                        <a:rPr lang="es-ES" sz="1100">
                          <a:effectLst/>
                        </a:rPr>
                        <a:t>Inestabilidad</a:t>
                      </a:r>
                      <a:endParaRPr lang="es-ES" sz="110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a:effectLst/>
                        </a:rPr>
                        <a:t>Vasodilatación</a:t>
                      </a:r>
                    </a:p>
                    <a:p>
                      <a:pPr algn="just">
                        <a:lnSpc>
                          <a:spcPct val="115000"/>
                        </a:lnSpc>
                        <a:spcAft>
                          <a:spcPts val="0"/>
                        </a:spcAft>
                      </a:pPr>
                      <a:r>
                        <a:rPr lang="es-ES" sz="1100">
                          <a:effectLst/>
                        </a:rPr>
                        <a:t>Depresión respiratoria</a:t>
                      </a:r>
                      <a:endParaRPr lang="es-ES" sz="1100">
                        <a:effectLst/>
                        <a:latin typeface="Calibri"/>
                        <a:ea typeface="Calibri"/>
                        <a:cs typeface="Times New Roman"/>
                      </a:endParaRPr>
                    </a:p>
                  </a:txBody>
                  <a:tcPr marL="26656" marR="26656" marT="0" marB="0"/>
                </a:tc>
              </a:tr>
              <a:tr h="617359">
                <a:tc>
                  <a:txBody>
                    <a:bodyPr/>
                    <a:lstStyle/>
                    <a:p>
                      <a:pPr algn="just">
                        <a:lnSpc>
                          <a:spcPct val="115000"/>
                        </a:lnSpc>
                        <a:spcAft>
                          <a:spcPts val="0"/>
                        </a:spcAft>
                      </a:pPr>
                      <a:r>
                        <a:rPr lang="es-ES" sz="1100">
                          <a:effectLst/>
                        </a:rPr>
                        <a:t>Propofol</a:t>
                      </a:r>
                      <a:endParaRPr lang="es-ES" sz="1100">
                        <a:effectLst/>
                        <a:latin typeface="Calibri"/>
                        <a:ea typeface="Calibri"/>
                        <a:cs typeface="Times New Roman"/>
                      </a:endParaRPr>
                    </a:p>
                  </a:txBody>
                  <a:tcPr marL="26656" marR="26656" marT="0" marB="0"/>
                </a:tc>
                <a:tc>
                  <a:txBody>
                    <a:bodyPr/>
                    <a:lstStyle/>
                    <a:p>
                      <a:pPr algn="ctr">
                        <a:lnSpc>
                          <a:spcPct val="115000"/>
                        </a:lnSpc>
                        <a:spcAft>
                          <a:spcPts val="0"/>
                        </a:spcAft>
                      </a:pPr>
                      <a:r>
                        <a:rPr lang="es-ES" sz="1100" b="1" dirty="0">
                          <a:effectLst/>
                        </a:rPr>
                        <a:t>1-2 mg/kg (1%)</a:t>
                      </a:r>
                    </a:p>
                    <a:p>
                      <a:pPr>
                        <a:lnSpc>
                          <a:spcPct val="115000"/>
                        </a:lnSpc>
                        <a:spcAft>
                          <a:spcPts val="0"/>
                        </a:spcAft>
                      </a:pPr>
                      <a:r>
                        <a:rPr lang="es-ES" sz="1100" b="1" dirty="0">
                          <a:effectLst/>
                        </a:rPr>
                        <a:t> </a:t>
                      </a:r>
                      <a:endParaRPr lang="es-ES" sz="1100" b="1"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dirty="0">
                          <a:effectLst/>
                        </a:rPr>
                        <a:t>Depresión CV y ↓ contractilidad miocárdica.</a:t>
                      </a:r>
                    </a:p>
                    <a:p>
                      <a:pPr algn="just">
                        <a:lnSpc>
                          <a:spcPct val="115000"/>
                        </a:lnSpc>
                        <a:spcAft>
                          <a:spcPts val="0"/>
                        </a:spcAft>
                      </a:pPr>
                      <a:r>
                        <a:rPr lang="es-ES" sz="1100" dirty="0">
                          <a:effectLst/>
                        </a:rPr>
                        <a:t>↓ PIC</a:t>
                      </a:r>
                      <a:endParaRPr lang="es-ES" sz="1100"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a:effectLst/>
                        </a:rPr>
                        <a:t>Estabilidad HD</a:t>
                      </a:r>
                    </a:p>
                    <a:p>
                      <a:pPr algn="just">
                        <a:lnSpc>
                          <a:spcPct val="115000"/>
                        </a:lnSpc>
                        <a:spcAft>
                          <a:spcPts val="0"/>
                        </a:spcAft>
                      </a:pPr>
                      <a:r>
                        <a:rPr lang="es-ES" sz="1100">
                          <a:effectLst/>
                        </a:rPr>
                        <a:t>TCE (↓PIC)</a:t>
                      </a:r>
                      <a:endParaRPr lang="es-ES" sz="110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a:effectLst/>
                        </a:rPr>
                        <a:t>HipoTa</a:t>
                      </a:r>
                    </a:p>
                    <a:p>
                      <a:pPr algn="just">
                        <a:lnSpc>
                          <a:spcPct val="115000"/>
                        </a:lnSpc>
                        <a:spcAft>
                          <a:spcPts val="0"/>
                        </a:spcAft>
                      </a:pPr>
                      <a:r>
                        <a:rPr lang="es-ES" sz="1100">
                          <a:effectLst/>
                        </a:rPr>
                        <a:t>Dolor local</a:t>
                      </a:r>
                    </a:p>
                    <a:p>
                      <a:pPr algn="just">
                        <a:lnSpc>
                          <a:spcPct val="115000"/>
                        </a:lnSpc>
                        <a:spcAft>
                          <a:spcPts val="0"/>
                        </a:spcAft>
                      </a:pPr>
                      <a:r>
                        <a:rPr lang="es-ES" sz="1100">
                          <a:effectLst/>
                        </a:rPr>
                        <a:t>↓ PIC</a:t>
                      </a:r>
                      <a:endParaRPr lang="es-ES" sz="1100">
                        <a:effectLst/>
                        <a:latin typeface="Calibri"/>
                        <a:ea typeface="Calibri"/>
                        <a:cs typeface="Times New Roman"/>
                      </a:endParaRPr>
                    </a:p>
                  </a:txBody>
                  <a:tcPr marL="26656" marR="26656" marT="0" marB="0"/>
                </a:tc>
              </a:tr>
              <a:tr h="503656">
                <a:tc>
                  <a:txBody>
                    <a:bodyPr/>
                    <a:lstStyle/>
                    <a:p>
                      <a:pPr algn="just">
                        <a:lnSpc>
                          <a:spcPct val="115000"/>
                        </a:lnSpc>
                        <a:spcAft>
                          <a:spcPts val="0"/>
                        </a:spcAft>
                      </a:pPr>
                      <a:r>
                        <a:rPr lang="es-ES" sz="1100">
                          <a:effectLst/>
                        </a:rPr>
                        <a:t>Etomidato</a:t>
                      </a:r>
                      <a:endParaRPr lang="es-ES" sz="1100">
                        <a:effectLst/>
                        <a:latin typeface="Calibri"/>
                        <a:ea typeface="Calibri"/>
                        <a:cs typeface="Times New Roman"/>
                      </a:endParaRPr>
                    </a:p>
                  </a:txBody>
                  <a:tcPr marL="26656" marR="26656" marT="0" marB="0"/>
                </a:tc>
                <a:tc>
                  <a:txBody>
                    <a:bodyPr/>
                    <a:lstStyle/>
                    <a:p>
                      <a:pPr algn="ctr">
                        <a:lnSpc>
                          <a:spcPct val="115000"/>
                        </a:lnSpc>
                        <a:spcAft>
                          <a:spcPts val="0"/>
                        </a:spcAft>
                      </a:pPr>
                      <a:r>
                        <a:rPr lang="es-ES" sz="1100" b="1" dirty="0">
                          <a:solidFill>
                            <a:srgbClr val="FF0000"/>
                          </a:solidFill>
                          <a:effectLst/>
                        </a:rPr>
                        <a:t>0,3 mg/kg</a:t>
                      </a:r>
                      <a:endParaRPr lang="es-ES" sz="1100" b="1" dirty="0">
                        <a:solidFill>
                          <a:srgbClr val="FF0000"/>
                        </a:solidFill>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dirty="0">
                          <a:effectLst/>
                        </a:rPr>
                        <a:t>Disminuye síntesis cortisol.</a:t>
                      </a:r>
                    </a:p>
                    <a:p>
                      <a:pPr algn="just">
                        <a:lnSpc>
                          <a:spcPct val="115000"/>
                        </a:lnSpc>
                        <a:spcAft>
                          <a:spcPts val="0"/>
                        </a:spcAft>
                      </a:pPr>
                      <a:r>
                        <a:rPr lang="es-ES" sz="1100" dirty="0">
                          <a:effectLst/>
                        </a:rPr>
                        <a:t>↓ flujo cerebral y consumo oxígeno.</a:t>
                      </a:r>
                      <a:endParaRPr lang="es-ES" sz="1100"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a:effectLst/>
                        </a:rPr>
                        <a:t>Inestabilidad </a:t>
                      </a:r>
                    </a:p>
                    <a:p>
                      <a:pPr algn="just">
                        <a:lnSpc>
                          <a:spcPct val="115000"/>
                        </a:lnSpc>
                        <a:spcAft>
                          <a:spcPts val="0"/>
                        </a:spcAft>
                      </a:pPr>
                      <a:r>
                        <a:rPr lang="es-ES" sz="1100">
                          <a:effectLst/>
                        </a:rPr>
                        <a:t>TCE (↓PIC)</a:t>
                      </a:r>
                      <a:endParaRPr lang="es-ES" sz="110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dirty="0">
                          <a:effectLst/>
                        </a:rPr>
                        <a:t>↓ PIC</a:t>
                      </a:r>
                    </a:p>
                    <a:p>
                      <a:pPr algn="just">
                        <a:lnSpc>
                          <a:spcPct val="115000"/>
                        </a:lnSpc>
                        <a:spcAft>
                          <a:spcPts val="0"/>
                        </a:spcAft>
                      </a:pPr>
                      <a:r>
                        <a:rPr lang="es-ES" sz="1100" dirty="0" err="1">
                          <a:solidFill>
                            <a:srgbClr val="FF0000"/>
                          </a:solidFill>
                          <a:effectLst/>
                        </a:rPr>
                        <a:t>Insuf.SRR</a:t>
                      </a:r>
                      <a:endParaRPr lang="es-ES" sz="1100" dirty="0">
                        <a:solidFill>
                          <a:srgbClr val="FF0000"/>
                        </a:solidFill>
                        <a:effectLst/>
                        <a:latin typeface="Calibri"/>
                        <a:ea typeface="Calibri"/>
                        <a:cs typeface="Times New Roman"/>
                      </a:endParaRPr>
                    </a:p>
                  </a:txBody>
                  <a:tcPr marL="26656" marR="26656" marT="0" marB="0"/>
                </a:tc>
              </a:tr>
              <a:tr h="1090064">
                <a:tc>
                  <a:txBody>
                    <a:bodyPr/>
                    <a:lstStyle/>
                    <a:p>
                      <a:pPr algn="just">
                        <a:lnSpc>
                          <a:spcPct val="115000"/>
                        </a:lnSpc>
                        <a:spcAft>
                          <a:spcPts val="0"/>
                        </a:spcAft>
                      </a:pPr>
                      <a:r>
                        <a:rPr lang="es-ES" sz="1100">
                          <a:effectLst/>
                        </a:rPr>
                        <a:t>Ketamina</a:t>
                      </a:r>
                      <a:endParaRPr lang="es-ES" sz="1100">
                        <a:effectLst/>
                        <a:latin typeface="Calibri"/>
                        <a:ea typeface="Calibri"/>
                        <a:cs typeface="Times New Roman"/>
                      </a:endParaRPr>
                    </a:p>
                  </a:txBody>
                  <a:tcPr marL="26656" marR="26656" marT="0" marB="0"/>
                </a:tc>
                <a:tc>
                  <a:txBody>
                    <a:bodyPr/>
                    <a:lstStyle/>
                    <a:p>
                      <a:pPr algn="ctr">
                        <a:lnSpc>
                          <a:spcPct val="115000"/>
                        </a:lnSpc>
                        <a:spcAft>
                          <a:spcPts val="0"/>
                        </a:spcAft>
                      </a:pPr>
                      <a:r>
                        <a:rPr lang="es-ES" sz="1100" b="1" dirty="0">
                          <a:effectLst/>
                        </a:rPr>
                        <a:t>0,5 - 2 mg/kg</a:t>
                      </a:r>
                      <a:endParaRPr lang="es-ES" sz="1100" b="1"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dirty="0">
                          <a:effectLst/>
                        </a:rPr>
                        <a:t>Anestésico </a:t>
                      </a:r>
                      <a:r>
                        <a:rPr lang="es-ES" sz="1100" dirty="0" err="1">
                          <a:effectLst/>
                        </a:rPr>
                        <a:t>disociativo</a:t>
                      </a:r>
                      <a:r>
                        <a:rPr lang="es-ES" sz="1100" dirty="0">
                          <a:effectLst/>
                        </a:rPr>
                        <a:t>: pérdida conciencia, inmovilidad, amnesia y analgesia.</a:t>
                      </a:r>
                    </a:p>
                    <a:p>
                      <a:pPr algn="just">
                        <a:lnSpc>
                          <a:spcPct val="115000"/>
                        </a:lnSpc>
                        <a:spcAft>
                          <a:spcPts val="0"/>
                        </a:spcAft>
                      </a:pPr>
                      <a:r>
                        <a:rPr lang="es-ES" sz="1100" dirty="0">
                          <a:effectLst/>
                        </a:rPr>
                        <a:t>Hipnosis </a:t>
                      </a:r>
                      <a:r>
                        <a:rPr lang="es-ES" sz="1100" dirty="0" err="1">
                          <a:effectLst/>
                        </a:rPr>
                        <a:t>disociativa</a:t>
                      </a:r>
                      <a:r>
                        <a:rPr lang="es-ES" sz="1100" dirty="0">
                          <a:effectLst/>
                        </a:rPr>
                        <a:t>, aumento PIC y </a:t>
                      </a:r>
                      <a:r>
                        <a:rPr lang="es-ES" sz="1100" dirty="0" err="1">
                          <a:effectLst/>
                        </a:rPr>
                        <a:t>ef.psiquiátricos</a:t>
                      </a:r>
                      <a:r>
                        <a:rPr lang="es-ES" sz="1100" dirty="0">
                          <a:effectLst/>
                        </a:rPr>
                        <a:t> que pueden reducirse con </a:t>
                      </a:r>
                      <a:r>
                        <a:rPr lang="es-ES" sz="1100" dirty="0" err="1">
                          <a:effectLst/>
                        </a:rPr>
                        <a:t>midazolam</a:t>
                      </a:r>
                      <a:r>
                        <a:rPr lang="es-ES" sz="1100" dirty="0">
                          <a:effectLst/>
                        </a:rPr>
                        <a:t> o </a:t>
                      </a:r>
                      <a:r>
                        <a:rPr lang="es-ES" sz="1100" dirty="0" err="1">
                          <a:effectLst/>
                        </a:rPr>
                        <a:t>propofol</a:t>
                      </a:r>
                      <a:r>
                        <a:rPr lang="es-ES" sz="1100" dirty="0">
                          <a:effectLst/>
                        </a:rPr>
                        <a:t>.</a:t>
                      </a:r>
                    </a:p>
                    <a:p>
                      <a:pPr algn="just">
                        <a:lnSpc>
                          <a:spcPct val="115000"/>
                        </a:lnSpc>
                        <a:spcAft>
                          <a:spcPts val="0"/>
                        </a:spcAft>
                      </a:pPr>
                      <a:r>
                        <a:rPr lang="es-ES" sz="1100" dirty="0">
                          <a:effectLst/>
                        </a:rPr>
                        <a:t>+ SN simpático: ↑ TA, ↑ FC y </a:t>
                      </a:r>
                      <a:r>
                        <a:rPr lang="es-ES" sz="1100" dirty="0" err="1">
                          <a:effectLst/>
                        </a:rPr>
                        <a:t>broncodilatación</a:t>
                      </a:r>
                      <a:r>
                        <a:rPr lang="es-ES" sz="1100" dirty="0">
                          <a:effectLst/>
                        </a:rPr>
                        <a:t>.</a:t>
                      </a:r>
                      <a:endParaRPr lang="es-ES" sz="1100"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dirty="0">
                          <a:effectLst/>
                        </a:rPr>
                        <a:t>Broncoespasmo</a:t>
                      </a:r>
                    </a:p>
                    <a:p>
                      <a:pPr algn="just">
                        <a:lnSpc>
                          <a:spcPct val="115000"/>
                        </a:lnSpc>
                        <a:spcAft>
                          <a:spcPts val="0"/>
                        </a:spcAft>
                      </a:pPr>
                      <a:r>
                        <a:rPr lang="es-ES" sz="1100" dirty="0">
                          <a:effectLst/>
                        </a:rPr>
                        <a:t>Inestabilidad HD.</a:t>
                      </a:r>
                    </a:p>
                    <a:p>
                      <a:pPr algn="just">
                        <a:lnSpc>
                          <a:spcPct val="115000"/>
                        </a:lnSpc>
                        <a:spcAft>
                          <a:spcPts val="0"/>
                        </a:spcAft>
                      </a:pPr>
                      <a:r>
                        <a:rPr lang="es-ES" sz="1100" dirty="0">
                          <a:effectLst/>
                        </a:rPr>
                        <a:t>Analgesia </a:t>
                      </a:r>
                    </a:p>
                    <a:p>
                      <a:pPr algn="just">
                        <a:lnSpc>
                          <a:spcPct val="115000"/>
                        </a:lnSpc>
                        <a:spcAft>
                          <a:spcPts val="0"/>
                        </a:spcAft>
                      </a:pPr>
                      <a:r>
                        <a:rPr lang="es-ES" sz="1100" dirty="0">
                          <a:effectLst/>
                        </a:rPr>
                        <a:t>No en TCE</a:t>
                      </a:r>
                      <a:endParaRPr lang="es-ES" sz="1100"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a:effectLst/>
                        </a:rPr>
                        <a:t>↑ PIC.</a:t>
                      </a:r>
                    </a:p>
                    <a:p>
                      <a:pPr algn="just">
                        <a:lnSpc>
                          <a:spcPct val="115000"/>
                        </a:lnSpc>
                        <a:spcAft>
                          <a:spcPts val="0"/>
                        </a:spcAft>
                      </a:pPr>
                      <a:r>
                        <a:rPr lang="es-ES" sz="1100">
                          <a:effectLst/>
                        </a:rPr>
                        <a:t>↑ TA. ↑ FC</a:t>
                      </a:r>
                    </a:p>
                    <a:p>
                      <a:pPr algn="just">
                        <a:lnSpc>
                          <a:spcPct val="115000"/>
                        </a:lnSpc>
                        <a:spcAft>
                          <a:spcPts val="0"/>
                        </a:spcAft>
                      </a:pPr>
                      <a:r>
                        <a:rPr lang="es-ES" sz="1100">
                          <a:effectLst/>
                        </a:rPr>
                        <a:t>BRONCODILAT.</a:t>
                      </a:r>
                      <a:endParaRPr lang="es-ES" sz="1100">
                        <a:effectLst/>
                        <a:latin typeface="Calibri"/>
                        <a:ea typeface="Calibri"/>
                        <a:cs typeface="Times New Roman"/>
                      </a:endParaRPr>
                    </a:p>
                  </a:txBody>
                  <a:tcPr marL="26656" marR="26656" marT="0" marB="0"/>
                </a:tc>
              </a:tr>
              <a:tr h="1364258">
                <a:tc>
                  <a:txBody>
                    <a:bodyPr/>
                    <a:lstStyle/>
                    <a:p>
                      <a:pPr algn="just">
                        <a:lnSpc>
                          <a:spcPct val="115000"/>
                        </a:lnSpc>
                        <a:spcAft>
                          <a:spcPts val="0"/>
                        </a:spcAft>
                      </a:pPr>
                      <a:r>
                        <a:rPr lang="es-ES" sz="1100">
                          <a:effectLst/>
                        </a:rPr>
                        <a:t>Succ. Colina</a:t>
                      </a:r>
                      <a:endParaRPr lang="es-ES" sz="1100">
                        <a:effectLst/>
                        <a:latin typeface="Calibri"/>
                        <a:ea typeface="Calibri"/>
                        <a:cs typeface="Times New Roman"/>
                      </a:endParaRPr>
                    </a:p>
                  </a:txBody>
                  <a:tcPr marL="26656" marR="26656" marT="0" marB="0"/>
                </a:tc>
                <a:tc>
                  <a:txBody>
                    <a:bodyPr/>
                    <a:lstStyle/>
                    <a:p>
                      <a:pPr algn="ctr">
                        <a:lnSpc>
                          <a:spcPct val="115000"/>
                        </a:lnSpc>
                        <a:spcAft>
                          <a:spcPts val="0"/>
                        </a:spcAft>
                      </a:pPr>
                      <a:r>
                        <a:rPr lang="es-ES" sz="1100">
                          <a:effectLst/>
                        </a:rPr>
                        <a:t>1-1,5 mg/kg</a:t>
                      </a:r>
                      <a:endParaRPr lang="es-ES" sz="110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dirty="0">
                          <a:effectLst/>
                        </a:rPr>
                        <a:t>Aumento presión </a:t>
                      </a:r>
                      <a:r>
                        <a:rPr lang="es-ES" sz="1100" dirty="0" err="1">
                          <a:effectLst/>
                        </a:rPr>
                        <a:t>intragástrica</a:t>
                      </a:r>
                      <a:r>
                        <a:rPr lang="es-ES" sz="1100" dirty="0">
                          <a:effectLst/>
                        </a:rPr>
                        <a:t>.</a:t>
                      </a:r>
                    </a:p>
                    <a:p>
                      <a:pPr algn="just">
                        <a:lnSpc>
                          <a:spcPct val="115000"/>
                        </a:lnSpc>
                        <a:spcAft>
                          <a:spcPts val="0"/>
                        </a:spcAft>
                      </a:pPr>
                      <a:r>
                        <a:rPr lang="es-ES" sz="1100" dirty="0">
                          <a:effectLst/>
                        </a:rPr>
                        <a:t> </a:t>
                      </a:r>
                      <a:endParaRPr lang="es-ES" sz="1100"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dirty="0">
                          <a:effectLst/>
                        </a:rPr>
                        <a:t>Contraindicaciones:</a:t>
                      </a:r>
                    </a:p>
                    <a:p>
                      <a:pPr algn="just">
                        <a:lnSpc>
                          <a:spcPct val="115000"/>
                        </a:lnSpc>
                        <a:spcAft>
                          <a:spcPts val="0"/>
                        </a:spcAft>
                      </a:pPr>
                      <a:r>
                        <a:rPr lang="es-ES" sz="1100" dirty="0">
                          <a:effectLst/>
                        </a:rPr>
                        <a:t>Hipertermia maligna</a:t>
                      </a:r>
                    </a:p>
                    <a:p>
                      <a:pPr algn="just">
                        <a:lnSpc>
                          <a:spcPct val="115000"/>
                        </a:lnSpc>
                        <a:spcAft>
                          <a:spcPts val="0"/>
                        </a:spcAft>
                      </a:pPr>
                      <a:r>
                        <a:rPr lang="es-ES" sz="1100" dirty="0">
                          <a:effectLst/>
                        </a:rPr>
                        <a:t>Enfermedad </a:t>
                      </a:r>
                      <a:r>
                        <a:rPr lang="es-ES" sz="1100" dirty="0" err="1">
                          <a:effectLst/>
                        </a:rPr>
                        <a:t>neuroms</a:t>
                      </a:r>
                      <a:endParaRPr lang="es-ES" sz="1100" dirty="0">
                        <a:effectLst/>
                      </a:endParaRPr>
                    </a:p>
                    <a:p>
                      <a:pPr algn="just">
                        <a:lnSpc>
                          <a:spcPct val="115000"/>
                        </a:lnSpc>
                        <a:spcAft>
                          <a:spcPts val="0"/>
                        </a:spcAft>
                      </a:pPr>
                      <a:r>
                        <a:rPr lang="es-ES" sz="1100" dirty="0">
                          <a:effectLst/>
                        </a:rPr>
                        <a:t>Ictus &gt; 72h</a:t>
                      </a:r>
                    </a:p>
                    <a:p>
                      <a:pPr algn="just">
                        <a:lnSpc>
                          <a:spcPct val="115000"/>
                        </a:lnSpc>
                        <a:spcAft>
                          <a:spcPts val="0"/>
                        </a:spcAft>
                      </a:pPr>
                      <a:r>
                        <a:rPr lang="es-ES" sz="1100" dirty="0" err="1">
                          <a:effectLst/>
                        </a:rPr>
                        <a:t>Rabdomiolisis</a:t>
                      </a:r>
                      <a:endParaRPr lang="es-ES" sz="1100" dirty="0">
                        <a:effectLst/>
                      </a:endParaRPr>
                    </a:p>
                    <a:p>
                      <a:pPr algn="just">
                        <a:lnSpc>
                          <a:spcPct val="115000"/>
                        </a:lnSpc>
                        <a:spcAft>
                          <a:spcPts val="0"/>
                        </a:spcAft>
                      </a:pPr>
                      <a:r>
                        <a:rPr lang="es-ES" sz="1100" dirty="0">
                          <a:effectLst/>
                        </a:rPr>
                        <a:t>Grandes quemados</a:t>
                      </a:r>
                    </a:p>
                    <a:p>
                      <a:pPr algn="just">
                        <a:lnSpc>
                          <a:spcPct val="115000"/>
                        </a:lnSpc>
                        <a:spcAft>
                          <a:spcPts val="0"/>
                        </a:spcAft>
                      </a:pPr>
                      <a:r>
                        <a:rPr lang="es-ES" sz="1100" dirty="0" err="1">
                          <a:effectLst/>
                        </a:rPr>
                        <a:t>Hiperk</a:t>
                      </a:r>
                      <a:r>
                        <a:rPr lang="es-ES" sz="1100" dirty="0">
                          <a:effectLst/>
                        </a:rPr>
                        <a:t>+ severa</a:t>
                      </a:r>
                      <a:endParaRPr lang="es-ES" sz="1100"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a:effectLst/>
                        </a:rPr>
                        <a:t>↑PIC. Fasciculac.</a:t>
                      </a:r>
                    </a:p>
                    <a:p>
                      <a:pPr algn="just">
                        <a:lnSpc>
                          <a:spcPct val="115000"/>
                        </a:lnSpc>
                        <a:spcAft>
                          <a:spcPts val="0"/>
                        </a:spcAft>
                      </a:pPr>
                      <a:r>
                        <a:rPr lang="es-ES" sz="1100">
                          <a:effectLst/>
                        </a:rPr>
                        <a:t>↑ TA </a:t>
                      </a:r>
                    </a:p>
                    <a:p>
                      <a:pPr algn="just">
                        <a:lnSpc>
                          <a:spcPct val="115000"/>
                        </a:lnSpc>
                        <a:spcAft>
                          <a:spcPts val="0"/>
                        </a:spcAft>
                      </a:pPr>
                      <a:r>
                        <a:rPr lang="es-ES" sz="1100">
                          <a:effectLst/>
                        </a:rPr>
                        <a:t>↑ K+</a:t>
                      </a:r>
                      <a:endParaRPr lang="es-ES" sz="1100">
                        <a:effectLst/>
                        <a:latin typeface="Calibri"/>
                        <a:ea typeface="Calibri"/>
                        <a:cs typeface="Times New Roman"/>
                      </a:endParaRPr>
                    </a:p>
                  </a:txBody>
                  <a:tcPr marL="26656" marR="26656" marT="0" marB="0"/>
                </a:tc>
              </a:tr>
              <a:tr h="411573">
                <a:tc>
                  <a:txBody>
                    <a:bodyPr/>
                    <a:lstStyle/>
                    <a:p>
                      <a:pPr algn="just">
                        <a:lnSpc>
                          <a:spcPct val="115000"/>
                        </a:lnSpc>
                        <a:spcAft>
                          <a:spcPts val="0"/>
                        </a:spcAft>
                      </a:pPr>
                      <a:r>
                        <a:rPr lang="es-ES" sz="1100">
                          <a:effectLst/>
                        </a:rPr>
                        <a:t>Rocuronio</a:t>
                      </a:r>
                      <a:endParaRPr lang="es-ES" sz="1100">
                        <a:effectLst/>
                        <a:latin typeface="Calibri"/>
                        <a:ea typeface="Calibri"/>
                        <a:cs typeface="Times New Roman"/>
                      </a:endParaRPr>
                    </a:p>
                  </a:txBody>
                  <a:tcPr marL="26656" marR="26656" marT="0" marB="0"/>
                </a:tc>
                <a:tc gridSpan="2">
                  <a:txBody>
                    <a:bodyPr/>
                    <a:lstStyle/>
                    <a:p>
                      <a:pPr algn="ctr">
                        <a:lnSpc>
                          <a:spcPct val="115000"/>
                        </a:lnSpc>
                        <a:spcAft>
                          <a:spcPts val="0"/>
                        </a:spcAft>
                      </a:pPr>
                      <a:r>
                        <a:rPr lang="es-ES" sz="1100" b="1" dirty="0">
                          <a:effectLst/>
                        </a:rPr>
                        <a:t>0,6-1,2 mg/kg</a:t>
                      </a:r>
                      <a:endParaRPr lang="es-ES" sz="1100" b="1" dirty="0">
                        <a:effectLst/>
                        <a:latin typeface="Calibri"/>
                        <a:ea typeface="Calibri"/>
                        <a:cs typeface="Times New Roman"/>
                      </a:endParaRPr>
                    </a:p>
                    <a:p>
                      <a:pPr algn="just">
                        <a:lnSpc>
                          <a:spcPct val="115000"/>
                        </a:lnSpc>
                        <a:spcAft>
                          <a:spcPts val="0"/>
                        </a:spcAft>
                      </a:pPr>
                      <a:r>
                        <a:rPr lang="es-ES" sz="1100" dirty="0">
                          <a:effectLst/>
                        </a:rPr>
                        <a:t> </a:t>
                      </a:r>
                      <a:endParaRPr lang="es-ES" sz="1100" dirty="0">
                        <a:effectLst/>
                        <a:latin typeface="Calibri"/>
                        <a:ea typeface="Calibri"/>
                        <a:cs typeface="Times New Roman"/>
                      </a:endParaRPr>
                    </a:p>
                  </a:txBody>
                  <a:tcPr marL="26656" marR="26656" marT="0" marB="0"/>
                </a:tc>
                <a:tc hMerge="1">
                  <a:txBody>
                    <a:bodyPr/>
                    <a:lstStyle/>
                    <a:p>
                      <a:pPr algn="just">
                        <a:lnSpc>
                          <a:spcPct val="115000"/>
                        </a:lnSpc>
                        <a:spcAft>
                          <a:spcPts val="0"/>
                        </a:spcAft>
                      </a:pPr>
                      <a:endParaRPr lang="es-ES" sz="1600"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dirty="0">
                          <a:effectLst/>
                        </a:rPr>
                        <a:t> </a:t>
                      </a:r>
                      <a:endParaRPr lang="es-ES" sz="1100"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a:effectLst/>
                        </a:rPr>
                        <a:t> </a:t>
                      </a:r>
                      <a:endParaRPr lang="es-ES" sz="1100">
                        <a:effectLst/>
                        <a:latin typeface="Calibri"/>
                        <a:ea typeface="Calibri"/>
                        <a:cs typeface="Times New Roman"/>
                      </a:endParaRPr>
                    </a:p>
                  </a:txBody>
                  <a:tcPr marL="26656" marR="26656" marT="0" marB="0"/>
                </a:tc>
              </a:tr>
              <a:tr h="617359">
                <a:tc>
                  <a:txBody>
                    <a:bodyPr/>
                    <a:lstStyle/>
                    <a:p>
                      <a:pPr algn="just">
                        <a:lnSpc>
                          <a:spcPct val="115000"/>
                        </a:lnSpc>
                        <a:spcAft>
                          <a:spcPts val="0"/>
                        </a:spcAft>
                      </a:pPr>
                      <a:r>
                        <a:rPr lang="es-ES" sz="1100">
                          <a:effectLst/>
                        </a:rPr>
                        <a:t>Bridion</a:t>
                      </a:r>
                    </a:p>
                    <a:p>
                      <a:pPr algn="just">
                        <a:lnSpc>
                          <a:spcPct val="115000"/>
                        </a:lnSpc>
                        <a:spcAft>
                          <a:spcPts val="0"/>
                        </a:spcAft>
                      </a:pPr>
                      <a:r>
                        <a:rPr lang="es-ES" sz="1100">
                          <a:effectLst/>
                        </a:rPr>
                        <a:t>(Antídoto rocuronio)</a:t>
                      </a:r>
                      <a:endParaRPr lang="es-ES" sz="1100">
                        <a:effectLst/>
                        <a:latin typeface="Calibri"/>
                        <a:ea typeface="Calibri"/>
                        <a:cs typeface="Times New Roman"/>
                      </a:endParaRPr>
                    </a:p>
                  </a:txBody>
                  <a:tcPr marL="26656" marR="26656" marT="0" marB="0"/>
                </a:tc>
                <a:tc gridSpan="2">
                  <a:txBody>
                    <a:bodyPr/>
                    <a:lstStyle/>
                    <a:p>
                      <a:pPr algn="ctr">
                        <a:lnSpc>
                          <a:spcPct val="115000"/>
                        </a:lnSpc>
                        <a:spcAft>
                          <a:spcPts val="0"/>
                        </a:spcAft>
                      </a:pPr>
                      <a:r>
                        <a:rPr lang="es-ES" sz="1100" dirty="0">
                          <a:effectLst/>
                        </a:rPr>
                        <a:t>4 mg/kg</a:t>
                      </a:r>
                    </a:p>
                    <a:p>
                      <a:pPr algn="ctr">
                        <a:lnSpc>
                          <a:spcPct val="115000"/>
                        </a:lnSpc>
                        <a:spcAft>
                          <a:spcPts val="0"/>
                        </a:spcAft>
                      </a:pPr>
                      <a:r>
                        <a:rPr lang="es-ES" sz="1100" dirty="0">
                          <a:effectLst/>
                        </a:rPr>
                        <a:t>16 mg/kg</a:t>
                      </a:r>
                      <a:endParaRPr lang="es-ES" sz="1100" dirty="0">
                        <a:effectLst/>
                        <a:latin typeface="Calibri"/>
                        <a:ea typeface="Calibri"/>
                        <a:cs typeface="Times New Roman"/>
                      </a:endParaRPr>
                    </a:p>
                    <a:p>
                      <a:pPr algn="just">
                        <a:lnSpc>
                          <a:spcPct val="115000"/>
                        </a:lnSpc>
                        <a:spcAft>
                          <a:spcPts val="0"/>
                        </a:spcAft>
                      </a:pPr>
                      <a:r>
                        <a:rPr lang="es-ES" sz="1100" dirty="0">
                          <a:effectLst/>
                        </a:rPr>
                        <a:t> </a:t>
                      </a:r>
                      <a:endParaRPr lang="es-ES" sz="1100" dirty="0">
                        <a:effectLst/>
                        <a:latin typeface="Calibri"/>
                        <a:ea typeface="Calibri"/>
                        <a:cs typeface="Times New Roman"/>
                      </a:endParaRPr>
                    </a:p>
                  </a:txBody>
                  <a:tcPr marL="26656" marR="26656" marT="0" marB="0"/>
                </a:tc>
                <a:tc hMerge="1">
                  <a:txBody>
                    <a:bodyPr/>
                    <a:lstStyle/>
                    <a:p>
                      <a:pPr algn="just">
                        <a:lnSpc>
                          <a:spcPct val="115000"/>
                        </a:lnSpc>
                        <a:spcAft>
                          <a:spcPts val="0"/>
                        </a:spcAft>
                      </a:pPr>
                      <a:endParaRPr lang="es-ES" sz="1600"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dirty="0">
                          <a:effectLst/>
                        </a:rPr>
                        <a:t> </a:t>
                      </a:r>
                      <a:endParaRPr lang="es-ES" sz="1100"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a:effectLst/>
                        </a:rPr>
                        <a:t> </a:t>
                      </a:r>
                      <a:endParaRPr lang="es-ES" sz="1100">
                        <a:effectLst/>
                        <a:latin typeface="Calibri"/>
                        <a:ea typeface="Calibri"/>
                        <a:cs typeface="Times New Roman"/>
                      </a:endParaRPr>
                    </a:p>
                  </a:txBody>
                  <a:tcPr marL="26656" marR="26656" marT="0" marB="0"/>
                </a:tc>
              </a:tr>
              <a:tr h="379605">
                <a:tc>
                  <a:txBody>
                    <a:bodyPr/>
                    <a:lstStyle/>
                    <a:p>
                      <a:pPr algn="just">
                        <a:lnSpc>
                          <a:spcPct val="115000"/>
                        </a:lnSpc>
                        <a:spcAft>
                          <a:spcPts val="0"/>
                        </a:spcAft>
                      </a:pPr>
                      <a:r>
                        <a:rPr lang="es-ES" sz="1100">
                          <a:effectLst/>
                        </a:rPr>
                        <a:t>Cisatracurio</a:t>
                      </a:r>
                      <a:endParaRPr lang="es-ES" sz="1100">
                        <a:effectLst/>
                        <a:latin typeface="Calibri"/>
                        <a:ea typeface="Calibri"/>
                        <a:cs typeface="Times New Roman"/>
                      </a:endParaRPr>
                    </a:p>
                  </a:txBody>
                  <a:tcPr marL="26656" marR="26656" marT="0" marB="0"/>
                </a:tc>
                <a:tc gridSpan="2">
                  <a:txBody>
                    <a:bodyPr/>
                    <a:lstStyle/>
                    <a:p>
                      <a:pPr algn="ctr">
                        <a:lnSpc>
                          <a:spcPct val="115000"/>
                        </a:lnSpc>
                        <a:spcAft>
                          <a:spcPts val="0"/>
                        </a:spcAft>
                      </a:pPr>
                      <a:r>
                        <a:rPr lang="es-ES" sz="1100" dirty="0">
                          <a:effectLst/>
                        </a:rPr>
                        <a:t>0,15 – 0,2 mg/kg</a:t>
                      </a:r>
                      <a:endParaRPr lang="es-ES" sz="1100" dirty="0">
                        <a:effectLst/>
                        <a:latin typeface="Calibri"/>
                        <a:ea typeface="Calibri"/>
                        <a:cs typeface="Times New Roman"/>
                      </a:endParaRPr>
                    </a:p>
                    <a:p>
                      <a:pPr algn="just">
                        <a:lnSpc>
                          <a:spcPct val="115000"/>
                        </a:lnSpc>
                        <a:spcAft>
                          <a:spcPts val="0"/>
                        </a:spcAft>
                      </a:pPr>
                      <a:r>
                        <a:rPr lang="es-ES" sz="1100" dirty="0">
                          <a:effectLst/>
                        </a:rPr>
                        <a:t> </a:t>
                      </a:r>
                      <a:endParaRPr lang="es-ES" sz="1100" dirty="0">
                        <a:effectLst/>
                        <a:latin typeface="Calibri"/>
                        <a:ea typeface="Calibri"/>
                        <a:cs typeface="Times New Roman"/>
                      </a:endParaRPr>
                    </a:p>
                  </a:txBody>
                  <a:tcPr marL="26656" marR="26656" marT="0" marB="0"/>
                </a:tc>
                <a:tc hMerge="1">
                  <a:txBody>
                    <a:bodyPr/>
                    <a:lstStyle/>
                    <a:p>
                      <a:pPr algn="just">
                        <a:lnSpc>
                          <a:spcPct val="115000"/>
                        </a:lnSpc>
                        <a:spcAft>
                          <a:spcPts val="0"/>
                        </a:spcAft>
                      </a:pPr>
                      <a:endParaRPr lang="es-ES" sz="1600"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dirty="0">
                          <a:effectLst/>
                        </a:rPr>
                        <a:t> </a:t>
                      </a:r>
                      <a:endParaRPr lang="es-ES" sz="1100" dirty="0">
                        <a:effectLst/>
                        <a:latin typeface="Calibri"/>
                        <a:ea typeface="Calibri"/>
                        <a:cs typeface="Times New Roman"/>
                      </a:endParaRPr>
                    </a:p>
                  </a:txBody>
                  <a:tcPr marL="26656" marR="26656" marT="0" marB="0"/>
                </a:tc>
                <a:tc>
                  <a:txBody>
                    <a:bodyPr/>
                    <a:lstStyle/>
                    <a:p>
                      <a:pPr algn="just">
                        <a:lnSpc>
                          <a:spcPct val="115000"/>
                        </a:lnSpc>
                        <a:spcAft>
                          <a:spcPts val="0"/>
                        </a:spcAft>
                      </a:pPr>
                      <a:r>
                        <a:rPr lang="es-ES" sz="1100" dirty="0">
                          <a:effectLst/>
                        </a:rPr>
                        <a:t> </a:t>
                      </a:r>
                      <a:endParaRPr lang="es-ES" sz="1100" dirty="0">
                        <a:effectLst/>
                        <a:latin typeface="Calibri"/>
                        <a:ea typeface="Calibri"/>
                        <a:cs typeface="Times New Roman"/>
                      </a:endParaRPr>
                    </a:p>
                  </a:txBody>
                  <a:tcPr marL="26656" marR="26656" marT="0" marB="0"/>
                </a:tc>
              </a:tr>
            </a:tbl>
          </a:graphicData>
        </a:graphic>
      </p:graphicFrame>
    </p:spTree>
    <p:extLst>
      <p:ext uri="{BB962C8B-B14F-4D97-AF65-F5344CB8AC3E}">
        <p14:creationId xmlns:p14="http://schemas.microsoft.com/office/powerpoint/2010/main" val="2539151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052736"/>
            <a:ext cx="633670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1073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6840760" cy="4968552"/>
          </a:xfrm>
          <a:prstGeom prst="rect">
            <a:avLst/>
          </a:prstGeom>
          <a:noFill/>
          <a:ln>
            <a:noFill/>
          </a:ln>
        </p:spPr>
      </p:pic>
      <p:pic>
        <p:nvPicPr>
          <p:cNvPr id="8194" name="Picture 2" descr="Dibujo de dibujos animados, dibujos animados de coches, auto compacto,  historietas, coche png | PNGW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8335" y="4797152"/>
            <a:ext cx="3600400" cy="184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69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200" dirty="0" smtClean="0">
                <a:solidFill>
                  <a:schemeClr val="tx2">
                    <a:lumMod val="75000"/>
                  </a:schemeClr>
                </a:solidFill>
                <a:latin typeface="Arial" pitchFamily="34" charset="0"/>
                <a:cs typeface="Arial" pitchFamily="34" charset="0"/>
              </a:rPr>
              <a:t>En relación con la definición de VAD, señale lo correcto:</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p:txBody>
          <a:bodyPr>
            <a:noAutofit/>
          </a:bodyPr>
          <a:lstStyle/>
          <a:p>
            <a:pPr marL="457200" indent="-457200" algn="just">
              <a:buClr>
                <a:schemeClr val="tx2">
                  <a:lumMod val="75000"/>
                </a:schemeClr>
              </a:buClr>
              <a:buFont typeface="+mj-lt"/>
              <a:buAutoNum type="alphaLcParenR"/>
            </a:pPr>
            <a:r>
              <a:rPr lang="es-ES" sz="2000" dirty="0">
                <a:solidFill>
                  <a:schemeClr val="tx2">
                    <a:lumMod val="75000"/>
                  </a:schemeClr>
                </a:solidFill>
                <a:latin typeface="Arial" pitchFamily="34" charset="0"/>
                <a:cs typeface="Arial" pitchFamily="34" charset="0"/>
              </a:rPr>
              <a:t>“</a:t>
            </a:r>
            <a:r>
              <a:rPr lang="es-ES" sz="2000" i="1" dirty="0">
                <a:solidFill>
                  <a:schemeClr val="tx2">
                    <a:lumMod val="75000"/>
                  </a:schemeClr>
                </a:solidFill>
                <a:latin typeface="Arial" pitchFamily="34" charset="0"/>
                <a:cs typeface="Arial" pitchFamily="34" charset="0"/>
              </a:rPr>
              <a:t>como aquella vía aérea en la que un anestesista entrenado experimenta dificultad </a:t>
            </a:r>
            <a:r>
              <a:rPr lang="es-ES" sz="2000" i="1" dirty="0" smtClean="0">
                <a:solidFill>
                  <a:schemeClr val="tx2">
                    <a:lumMod val="75000"/>
                  </a:schemeClr>
                </a:solidFill>
                <a:latin typeface="Arial" pitchFamily="34" charset="0"/>
                <a:cs typeface="Arial" pitchFamily="34" charset="0"/>
              </a:rPr>
              <a:t>para </a:t>
            </a:r>
            <a:r>
              <a:rPr lang="es-ES" sz="2000" i="1" dirty="0">
                <a:solidFill>
                  <a:schemeClr val="tx2">
                    <a:lumMod val="75000"/>
                  </a:schemeClr>
                </a:solidFill>
                <a:latin typeface="Arial" pitchFamily="34" charset="0"/>
                <a:cs typeface="Arial" pitchFamily="34" charset="0"/>
              </a:rPr>
              <a:t>la IOT </a:t>
            </a:r>
            <a:r>
              <a:rPr lang="es-ES" sz="2000" i="1" dirty="0" smtClean="0">
                <a:solidFill>
                  <a:schemeClr val="tx2">
                    <a:lumMod val="75000"/>
                  </a:schemeClr>
                </a:solidFill>
                <a:latin typeface="Arial" pitchFamily="34" charset="0"/>
                <a:cs typeface="Arial" pitchFamily="34" charset="0"/>
              </a:rPr>
              <a:t>”.</a:t>
            </a:r>
          </a:p>
          <a:p>
            <a:pPr marL="457200" indent="-457200" algn="just">
              <a:buClr>
                <a:schemeClr val="tx2">
                  <a:lumMod val="75000"/>
                </a:schemeClr>
              </a:buClr>
              <a:buFont typeface="+mj-lt"/>
              <a:buAutoNum type="alphaLcParenR"/>
            </a:pPr>
            <a:r>
              <a:rPr lang="es-ES" sz="2000" dirty="0">
                <a:solidFill>
                  <a:schemeClr val="tx2">
                    <a:lumMod val="75000"/>
                  </a:schemeClr>
                </a:solidFill>
                <a:latin typeface="Arial" pitchFamily="34" charset="0"/>
                <a:cs typeface="Arial" pitchFamily="34" charset="0"/>
              </a:rPr>
              <a:t>“</a:t>
            </a:r>
            <a:r>
              <a:rPr lang="es-ES" sz="2000" i="1" dirty="0">
                <a:solidFill>
                  <a:schemeClr val="tx2">
                    <a:lumMod val="75000"/>
                  </a:schemeClr>
                </a:solidFill>
                <a:latin typeface="Arial" pitchFamily="34" charset="0"/>
                <a:cs typeface="Arial" pitchFamily="34" charset="0"/>
              </a:rPr>
              <a:t>como aquella vía aérea en la que un anestesista entrenado experimenta dificultad para la ventilación con mascarilla facial, dificultad para la IOT o ambas</a:t>
            </a:r>
            <a:r>
              <a:rPr lang="es-ES" sz="2000" i="1" dirty="0" smtClean="0">
                <a:solidFill>
                  <a:schemeClr val="tx2">
                    <a:lumMod val="75000"/>
                  </a:schemeClr>
                </a:solidFill>
                <a:latin typeface="Arial" pitchFamily="34" charset="0"/>
                <a:cs typeface="Arial" pitchFamily="34" charset="0"/>
              </a:rPr>
              <a:t>”.</a:t>
            </a:r>
          </a:p>
          <a:p>
            <a:pPr marL="457200" indent="-457200" algn="just">
              <a:buClr>
                <a:schemeClr val="tx2">
                  <a:lumMod val="75000"/>
                </a:schemeClr>
              </a:buClr>
              <a:buFont typeface="+mj-lt"/>
              <a:buAutoNum type="alphaLcParenR"/>
            </a:pPr>
            <a:r>
              <a:rPr lang="es-ES" sz="2000" dirty="0">
                <a:solidFill>
                  <a:schemeClr val="tx2">
                    <a:lumMod val="75000"/>
                  </a:schemeClr>
                </a:solidFill>
                <a:latin typeface="Arial" pitchFamily="34" charset="0"/>
                <a:cs typeface="Arial" pitchFamily="34" charset="0"/>
              </a:rPr>
              <a:t>la necesidad de tres o más intentos para la intubación de la tráquea o más de 10 minutos para </a:t>
            </a:r>
            <a:r>
              <a:rPr lang="es-ES" sz="2000" dirty="0" smtClean="0">
                <a:solidFill>
                  <a:schemeClr val="tx2">
                    <a:lumMod val="75000"/>
                  </a:schemeClr>
                </a:solidFill>
                <a:latin typeface="Arial" pitchFamily="34" charset="0"/>
                <a:cs typeface="Arial" pitchFamily="34" charset="0"/>
              </a:rPr>
              <a:t>conseguirla.</a:t>
            </a:r>
          </a:p>
          <a:p>
            <a:pPr marL="457200" indent="-457200" algn="just">
              <a:buClr>
                <a:schemeClr val="tx2">
                  <a:lumMod val="75000"/>
                </a:schemeClr>
              </a:buClr>
              <a:buFont typeface="+mj-lt"/>
              <a:buAutoNum type="alphaLcParenR"/>
            </a:pPr>
            <a:r>
              <a:rPr lang="es-ES" sz="2000" dirty="0" smtClean="0">
                <a:solidFill>
                  <a:schemeClr val="tx2">
                    <a:lumMod val="75000"/>
                  </a:schemeClr>
                </a:solidFill>
                <a:latin typeface="Arial" pitchFamily="34" charset="0"/>
                <a:cs typeface="Arial" pitchFamily="34" charset="0"/>
              </a:rPr>
              <a:t>B) y c) son correctas. </a:t>
            </a:r>
            <a:endParaRPr lang="es-ES" sz="2000" dirty="0">
              <a:solidFill>
                <a:schemeClr val="tx2">
                  <a:lumMod val="75000"/>
                </a:schemeClr>
              </a:solidFill>
              <a:latin typeface="Arial" pitchFamily="34" charset="0"/>
              <a:cs typeface="Arial" pitchFamily="34" charset="0"/>
            </a:endParaRPr>
          </a:p>
        </p:txBody>
      </p:sp>
      <p:sp>
        <p:nvSpPr>
          <p:cNvPr id="4" name="3 Elipse"/>
          <p:cNvSpPr/>
          <p:nvPr/>
        </p:nvSpPr>
        <p:spPr>
          <a:xfrm>
            <a:off x="1331640" y="5013176"/>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7110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ES" sz="3200" dirty="0" smtClean="0">
                <a:solidFill>
                  <a:schemeClr val="tx2">
                    <a:lumMod val="75000"/>
                  </a:schemeClr>
                </a:solidFill>
              </a:rPr>
              <a:t>El test de LEMON valora la VAD en paciente traumatizado, señale lo incorrecto:</a:t>
            </a:r>
            <a:endParaRPr lang="es-ES" sz="3200" dirty="0">
              <a:solidFill>
                <a:schemeClr val="tx2">
                  <a:lumMod val="75000"/>
                </a:schemeClr>
              </a:solidFill>
            </a:endParaRPr>
          </a:p>
        </p:txBody>
      </p:sp>
      <p:sp>
        <p:nvSpPr>
          <p:cNvPr id="3" name="2 Marcador de contenido"/>
          <p:cNvSpPr>
            <a:spLocks noGrp="1"/>
          </p:cNvSpPr>
          <p:nvPr>
            <p:ph idx="1"/>
          </p:nvPr>
        </p:nvSpPr>
        <p:spPr>
          <a:xfrm>
            <a:off x="1259632" y="2492896"/>
            <a:ext cx="6196405" cy="2173839"/>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Un LEMON &gt; 3 indica intubación difícil.</a:t>
            </a:r>
          </a:p>
          <a:p>
            <a:pPr marL="457200" indent="-457200">
              <a:buClr>
                <a:schemeClr val="tx2">
                  <a:lumMod val="75000"/>
                </a:schemeClr>
              </a:buClr>
              <a:buFont typeface="+mj-lt"/>
              <a:buAutoNum type="alphaLcParenR"/>
            </a:pPr>
            <a:r>
              <a:rPr lang="es-ES" dirty="0">
                <a:solidFill>
                  <a:schemeClr val="tx2">
                    <a:lumMod val="75000"/>
                  </a:schemeClr>
                </a:solidFill>
              </a:rPr>
              <a:t>Distancia </a:t>
            </a:r>
            <a:r>
              <a:rPr lang="es-ES" dirty="0" err="1">
                <a:solidFill>
                  <a:schemeClr val="tx2">
                    <a:lumMod val="75000"/>
                  </a:schemeClr>
                </a:solidFill>
              </a:rPr>
              <a:t>interincisivos</a:t>
            </a:r>
            <a:r>
              <a:rPr lang="es-ES" dirty="0">
                <a:solidFill>
                  <a:schemeClr val="tx2">
                    <a:lumMod val="75000"/>
                  </a:schemeClr>
                </a:solidFill>
              </a:rPr>
              <a:t> (&lt;3 </a:t>
            </a:r>
            <a:r>
              <a:rPr lang="es-ES" dirty="0" err="1">
                <a:solidFill>
                  <a:schemeClr val="tx2">
                    <a:lumMod val="75000"/>
                  </a:schemeClr>
                </a:solidFill>
              </a:rPr>
              <a:t>traveses</a:t>
            </a:r>
            <a:r>
              <a:rPr lang="es-ES" dirty="0">
                <a:solidFill>
                  <a:schemeClr val="tx2">
                    <a:lumMod val="75000"/>
                  </a:schemeClr>
                </a:solidFill>
              </a:rPr>
              <a:t> de dedo</a:t>
            </a:r>
            <a:r>
              <a:rPr lang="es-ES" dirty="0" smtClean="0">
                <a:solidFill>
                  <a:schemeClr val="tx2">
                    <a:lumMod val="75000"/>
                  </a:schemeClr>
                </a:solidFill>
              </a:rPr>
              <a:t>): 1 punto.</a:t>
            </a:r>
          </a:p>
          <a:p>
            <a:pPr marL="457200" indent="-457200">
              <a:buClr>
                <a:schemeClr val="tx2">
                  <a:lumMod val="75000"/>
                </a:schemeClr>
              </a:buClr>
              <a:buFont typeface="+mj-lt"/>
              <a:buAutoNum type="alphaLcParenR"/>
            </a:pPr>
            <a:r>
              <a:rPr lang="es-ES" dirty="0" err="1" smtClean="0">
                <a:solidFill>
                  <a:schemeClr val="tx2">
                    <a:lumMod val="75000"/>
                  </a:schemeClr>
                </a:solidFill>
              </a:rPr>
              <a:t>Mallampati</a:t>
            </a:r>
            <a:r>
              <a:rPr lang="es-ES" dirty="0" smtClean="0">
                <a:solidFill>
                  <a:schemeClr val="tx2">
                    <a:lumMod val="75000"/>
                  </a:schemeClr>
                </a:solidFill>
              </a:rPr>
              <a:t> &lt; 3: 1 punto.</a:t>
            </a:r>
          </a:p>
          <a:p>
            <a:pPr marL="457200" indent="-457200">
              <a:buClr>
                <a:schemeClr val="tx2">
                  <a:lumMod val="75000"/>
                </a:schemeClr>
              </a:buClr>
              <a:buFont typeface="+mj-lt"/>
              <a:buAutoNum type="alphaLcParenR"/>
            </a:pPr>
            <a:r>
              <a:rPr lang="es-ES" dirty="0" smtClean="0">
                <a:solidFill>
                  <a:schemeClr val="tx2">
                    <a:lumMod val="75000"/>
                  </a:schemeClr>
                </a:solidFill>
              </a:rPr>
              <a:t>Presencia collarín: 1 punto.</a:t>
            </a:r>
            <a:endParaRPr lang="es-ES" dirty="0">
              <a:solidFill>
                <a:schemeClr val="tx2">
                  <a:lumMod val="75000"/>
                </a:schemeClr>
              </a:solidFill>
            </a:endParaRPr>
          </a:p>
          <a:p>
            <a:pPr marL="457200" indent="-457200">
              <a:buClr>
                <a:schemeClr val="tx2">
                  <a:lumMod val="75000"/>
                </a:schemeClr>
              </a:buClr>
              <a:buFont typeface="+mj-lt"/>
              <a:buAutoNum type="alphaLcParenR"/>
            </a:pPr>
            <a:endParaRPr lang="es-ES" dirty="0">
              <a:solidFill>
                <a:schemeClr val="tx2">
                  <a:lumMod val="75000"/>
                </a:schemeClr>
              </a:solidFill>
            </a:endParaRPr>
          </a:p>
        </p:txBody>
      </p:sp>
      <p:sp>
        <p:nvSpPr>
          <p:cNvPr id="4" name="3 Elipse"/>
          <p:cNvSpPr/>
          <p:nvPr/>
        </p:nvSpPr>
        <p:spPr>
          <a:xfrm>
            <a:off x="1187624" y="3789040"/>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5" name="4 Tabla"/>
          <p:cNvGraphicFramePr>
            <a:graphicFrameLocks noGrp="1"/>
          </p:cNvGraphicFramePr>
          <p:nvPr>
            <p:extLst>
              <p:ext uri="{D42A27DB-BD31-4B8C-83A1-F6EECF244321}">
                <p14:modId xmlns:p14="http://schemas.microsoft.com/office/powerpoint/2010/main" val="3480697317"/>
              </p:ext>
            </p:extLst>
          </p:nvPr>
        </p:nvGraphicFramePr>
        <p:xfrm>
          <a:off x="1658466" y="1556792"/>
          <a:ext cx="7092280" cy="3911455"/>
        </p:xfrm>
        <a:graphic>
          <a:graphicData uri="http://schemas.openxmlformats.org/drawingml/2006/table">
            <a:tbl>
              <a:tblPr firstRow="1" firstCol="1" bandRow="1">
                <a:tableStyleId>{5C22544A-7EE6-4342-B048-85BDC9FD1C3A}</a:tableStyleId>
              </a:tblPr>
              <a:tblGrid>
                <a:gridCol w="2121446"/>
                <a:gridCol w="4970834"/>
              </a:tblGrid>
              <a:tr h="331579">
                <a:tc>
                  <a:txBody>
                    <a:bodyPr/>
                    <a:lstStyle/>
                    <a:p>
                      <a:pPr algn="just">
                        <a:lnSpc>
                          <a:spcPct val="115000"/>
                        </a:lnSpc>
                        <a:spcAft>
                          <a:spcPts val="0"/>
                        </a:spcAft>
                      </a:pPr>
                      <a:r>
                        <a:rPr lang="es-ES" sz="1800" dirty="0">
                          <a:solidFill>
                            <a:schemeClr val="tx1"/>
                          </a:solidFill>
                          <a:effectLst/>
                        </a:rPr>
                        <a:t>L</a:t>
                      </a:r>
                      <a:r>
                        <a:rPr lang="es-ES" sz="1800" dirty="0">
                          <a:effectLst/>
                        </a:rPr>
                        <a:t>ook: examinar</a:t>
                      </a:r>
                      <a:endParaRPr lang="es-ES"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800">
                          <a:effectLst/>
                        </a:rPr>
                        <a:t>Buscar lesión o trauma</a:t>
                      </a:r>
                      <a:endParaRPr lang="es-ES" sz="1800">
                        <a:effectLst/>
                        <a:latin typeface="Calibri"/>
                        <a:ea typeface="Calibri"/>
                        <a:cs typeface="Times New Roman"/>
                      </a:endParaRPr>
                    </a:p>
                  </a:txBody>
                  <a:tcPr marL="68580" marR="68580" marT="0" marB="0"/>
                </a:tc>
              </a:tr>
              <a:tr h="1394242">
                <a:tc>
                  <a:txBody>
                    <a:bodyPr/>
                    <a:lstStyle/>
                    <a:p>
                      <a:pPr algn="just">
                        <a:lnSpc>
                          <a:spcPct val="115000"/>
                        </a:lnSpc>
                        <a:spcAft>
                          <a:spcPts val="0"/>
                        </a:spcAft>
                      </a:pPr>
                      <a:r>
                        <a:rPr lang="es-ES" sz="1800" dirty="0">
                          <a:solidFill>
                            <a:schemeClr val="tx1"/>
                          </a:solidFill>
                          <a:effectLst/>
                        </a:rPr>
                        <a:t>E</a:t>
                      </a:r>
                      <a:r>
                        <a:rPr lang="es-ES" sz="1800" dirty="0">
                          <a:effectLst/>
                        </a:rPr>
                        <a:t>valuar: regla 3:3:3</a:t>
                      </a:r>
                      <a:endParaRPr lang="es-ES"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800" dirty="0">
                          <a:effectLst/>
                        </a:rPr>
                        <a:t>Distancia </a:t>
                      </a:r>
                      <a:r>
                        <a:rPr lang="es-ES" sz="1800" dirty="0" err="1">
                          <a:effectLst/>
                        </a:rPr>
                        <a:t>interincisivos</a:t>
                      </a:r>
                      <a:r>
                        <a:rPr lang="es-ES" sz="1800" dirty="0">
                          <a:effectLst/>
                        </a:rPr>
                        <a:t> (</a:t>
                      </a:r>
                      <a:r>
                        <a:rPr lang="es-ES" sz="2400" b="1" dirty="0">
                          <a:effectLst/>
                        </a:rPr>
                        <a:t>&lt;</a:t>
                      </a:r>
                      <a:r>
                        <a:rPr lang="es-ES" sz="1800" dirty="0">
                          <a:effectLst/>
                        </a:rPr>
                        <a:t>3 </a:t>
                      </a:r>
                      <a:r>
                        <a:rPr lang="es-ES" sz="1800" dirty="0" err="1">
                          <a:effectLst/>
                        </a:rPr>
                        <a:t>traveses</a:t>
                      </a:r>
                      <a:r>
                        <a:rPr lang="es-ES" sz="1800" dirty="0">
                          <a:effectLst/>
                        </a:rPr>
                        <a:t> de dedo).</a:t>
                      </a:r>
                    </a:p>
                    <a:p>
                      <a:pPr algn="just">
                        <a:lnSpc>
                          <a:spcPct val="115000"/>
                        </a:lnSpc>
                        <a:spcAft>
                          <a:spcPts val="0"/>
                        </a:spcAft>
                      </a:pPr>
                      <a:r>
                        <a:rPr lang="es-ES" sz="1800" dirty="0">
                          <a:effectLst/>
                        </a:rPr>
                        <a:t>Distancia </a:t>
                      </a:r>
                      <a:r>
                        <a:rPr lang="es-ES" sz="1800" dirty="0" err="1">
                          <a:effectLst/>
                        </a:rPr>
                        <a:t>mentohiodea</a:t>
                      </a:r>
                      <a:r>
                        <a:rPr lang="es-ES" sz="1800" dirty="0">
                          <a:effectLst/>
                        </a:rPr>
                        <a:t> (</a:t>
                      </a:r>
                      <a:r>
                        <a:rPr lang="es-ES" sz="2400" b="1" dirty="0">
                          <a:effectLst/>
                        </a:rPr>
                        <a:t>&lt;</a:t>
                      </a:r>
                      <a:r>
                        <a:rPr lang="es-ES" sz="1800" dirty="0">
                          <a:effectLst/>
                        </a:rPr>
                        <a:t>3 </a:t>
                      </a:r>
                      <a:r>
                        <a:rPr lang="es-ES" sz="1800" dirty="0" err="1">
                          <a:effectLst/>
                        </a:rPr>
                        <a:t>traveses</a:t>
                      </a:r>
                      <a:r>
                        <a:rPr lang="es-ES" sz="1800" dirty="0">
                          <a:effectLst/>
                        </a:rPr>
                        <a:t> de dedo)</a:t>
                      </a:r>
                    </a:p>
                    <a:p>
                      <a:pPr algn="just">
                        <a:lnSpc>
                          <a:spcPct val="115000"/>
                        </a:lnSpc>
                        <a:spcAft>
                          <a:spcPts val="0"/>
                        </a:spcAft>
                      </a:pPr>
                      <a:r>
                        <a:rPr lang="es-ES" sz="1800" dirty="0">
                          <a:effectLst/>
                        </a:rPr>
                        <a:t>Distancia cartílago tiroides-suelo boca (</a:t>
                      </a:r>
                      <a:r>
                        <a:rPr lang="es-ES" sz="2400" b="1" dirty="0">
                          <a:effectLst/>
                        </a:rPr>
                        <a:t>&lt;</a:t>
                      </a:r>
                      <a:r>
                        <a:rPr lang="es-ES" sz="1800" dirty="0">
                          <a:effectLst/>
                        </a:rPr>
                        <a:t>3 </a:t>
                      </a:r>
                      <a:r>
                        <a:rPr lang="es-ES" sz="1800" dirty="0" err="1">
                          <a:effectLst/>
                        </a:rPr>
                        <a:t>traveses</a:t>
                      </a:r>
                      <a:r>
                        <a:rPr lang="es-ES" sz="1800" dirty="0">
                          <a:effectLst/>
                        </a:rPr>
                        <a:t> de dedo).</a:t>
                      </a:r>
                      <a:endParaRPr lang="es-ES" sz="1800" dirty="0">
                        <a:effectLst/>
                        <a:latin typeface="Calibri"/>
                        <a:ea typeface="Calibri"/>
                        <a:cs typeface="Times New Roman"/>
                      </a:endParaRPr>
                    </a:p>
                  </a:txBody>
                  <a:tcPr marL="68580" marR="68580" marT="0" marB="0"/>
                </a:tc>
              </a:tr>
              <a:tr h="331579">
                <a:tc>
                  <a:txBody>
                    <a:bodyPr/>
                    <a:lstStyle/>
                    <a:p>
                      <a:pPr algn="just">
                        <a:lnSpc>
                          <a:spcPct val="115000"/>
                        </a:lnSpc>
                        <a:spcAft>
                          <a:spcPts val="0"/>
                        </a:spcAft>
                      </a:pPr>
                      <a:r>
                        <a:rPr lang="es-ES" sz="1800" dirty="0" err="1">
                          <a:solidFill>
                            <a:schemeClr val="tx1"/>
                          </a:solidFill>
                          <a:effectLst/>
                        </a:rPr>
                        <a:t>M</a:t>
                      </a:r>
                      <a:r>
                        <a:rPr lang="es-ES" sz="1800" dirty="0" err="1">
                          <a:effectLst/>
                        </a:rPr>
                        <a:t>outh</a:t>
                      </a:r>
                      <a:r>
                        <a:rPr lang="es-ES" sz="1800" dirty="0">
                          <a:effectLst/>
                        </a:rPr>
                        <a:t>: apertura boca</a:t>
                      </a:r>
                      <a:endParaRPr lang="es-ES"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800" dirty="0" err="1">
                          <a:effectLst/>
                        </a:rPr>
                        <a:t>Mallampati</a:t>
                      </a:r>
                      <a:r>
                        <a:rPr lang="es-ES" sz="1800" dirty="0">
                          <a:effectLst/>
                        </a:rPr>
                        <a:t> </a:t>
                      </a:r>
                      <a:r>
                        <a:rPr lang="es-ES" sz="2400" b="1" dirty="0">
                          <a:solidFill>
                            <a:schemeClr val="tx1"/>
                          </a:solidFill>
                          <a:effectLst/>
                        </a:rPr>
                        <a:t>≥</a:t>
                      </a:r>
                      <a:r>
                        <a:rPr lang="es-ES" sz="1800" dirty="0">
                          <a:effectLst/>
                        </a:rPr>
                        <a:t> 3</a:t>
                      </a:r>
                      <a:endParaRPr lang="es-ES" sz="1800" dirty="0">
                        <a:effectLst/>
                        <a:latin typeface="Calibri"/>
                        <a:ea typeface="Calibri"/>
                        <a:cs typeface="Times New Roman"/>
                      </a:endParaRPr>
                    </a:p>
                  </a:txBody>
                  <a:tcPr marL="68580" marR="68580" marT="0" marB="0"/>
                </a:tc>
              </a:tr>
              <a:tr h="685800">
                <a:tc>
                  <a:txBody>
                    <a:bodyPr/>
                    <a:lstStyle/>
                    <a:p>
                      <a:pPr algn="just">
                        <a:lnSpc>
                          <a:spcPct val="115000"/>
                        </a:lnSpc>
                        <a:spcAft>
                          <a:spcPts val="0"/>
                        </a:spcAft>
                      </a:pPr>
                      <a:r>
                        <a:rPr lang="es-ES" sz="1800" dirty="0">
                          <a:solidFill>
                            <a:schemeClr val="tx1"/>
                          </a:solidFill>
                          <a:effectLst/>
                        </a:rPr>
                        <a:t>O</a:t>
                      </a:r>
                      <a:r>
                        <a:rPr lang="es-ES" sz="1800" dirty="0">
                          <a:effectLst/>
                        </a:rPr>
                        <a:t>bstrucción</a:t>
                      </a:r>
                      <a:endParaRPr lang="es-ES"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800">
                          <a:effectLst/>
                        </a:rPr>
                        <a:t>Presencia de epiglotitis o abscesos amigdalinos.</a:t>
                      </a:r>
                      <a:endParaRPr lang="es-ES" sz="1800">
                        <a:effectLst/>
                        <a:latin typeface="Calibri"/>
                        <a:ea typeface="Calibri"/>
                        <a:cs typeface="Times New Roman"/>
                      </a:endParaRPr>
                    </a:p>
                  </a:txBody>
                  <a:tcPr marL="68580" marR="68580" marT="0" marB="0"/>
                </a:tc>
              </a:tr>
              <a:tr h="685800">
                <a:tc>
                  <a:txBody>
                    <a:bodyPr/>
                    <a:lstStyle/>
                    <a:p>
                      <a:pPr algn="just">
                        <a:lnSpc>
                          <a:spcPct val="115000"/>
                        </a:lnSpc>
                        <a:spcAft>
                          <a:spcPts val="0"/>
                        </a:spcAft>
                      </a:pPr>
                      <a:r>
                        <a:rPr lang="es-ES" sz="1800" dirty="0" err="1">
                          <a:solidFill>
                            <a:schemeClr val="tx1"/>
                          </a:solidFill>
                          <a:effectLst/>
                        </a:rPr>
                        <a:t>N</a:t>
                      </a:r>
                      <a:r>
                        <a:rPr lang="es-ES" sz="1800" dirty="0" err="1">
                          <a:effectLst/>
                        </a:rPr>
                        <a:t>eck</a:t>
                      </a:r>
                      <a:r>
                        <a:rPr lang="es-ES" sz="1800" dirty="0">
                          <a:effectLst/>
                        </a:rPr>
                        <a:t>: movilidad cuello</a:t>
                      </a:r>
                      <a:endParaRPr lang="es-ES"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800" dirty="0">
                          <a:effectLst/>
                        </a:rPr>
                        <a:t>Presencia de collarín, imposibilidad extensión cuello.</a:t>
                      </a:r>
                      <a:endParaRPr lang="es-ES" sz="1800" dirty="0">
                        <a:effectLst/>
                        <a:latin typeface="Calibri"/>
                        <a:ea typeface="Calibri"/>
                        <a:cs typeface="Times New Roman"/>
                      </a:endParaRPr>
                    </a:p>
                  </a:txBody>
                  <a:tcPr marL="68580" marR="68580" marT="0" marB="0"/>
                </a:tc>
              </a:tr>
            </a:tbl>
          </a:graphicData>
        </a:graphic>
      </p:graphicFrame>
      <p:pic>
        <p:nvPicPr>
          <p:cNvPr id="6"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0" y="3211195"/>
            <a:ext cx="5401310" cy="3646805"/>
          </a:xfrm>
          <a:prstGeom prst="rect">
            <a:avLst/>
          </a:prstGeom>
          <a:noFill/>
          <a:ln>
            <a:noFill/>
          </a:ln>
          <a:effectLst/>
          <a:extLst/>
        </p:spPr>
      </p:pic>
      <p:sp>
        <p:nvSpPr>
          <p:cNvPr id="7" name="6 CuadroTexto"/>
          <p:cNvSpPr txBox="1"/>
          <p:nvPr/>
        </p:nvSpPr>
        <p:spPr>
          <a:xfrm>
            <a:off x="6156176" y="5661248"/>
            <a:ext cx="1224136" cy="923330"/>
          </a:xfrm>
          <a:prstGeom prst="rect">
            <a:avLst/>
          </a:prstGeom>
          <a:solidFill>
            <a:schemeClr val="tx2">
              <a:lumMod val="20000"/>
              <a:lumOff val="80000"/>
            </a:schemeClr>
          </a:solidFill>
        </p:spPr>
        <p:txBody>
          <a:bodyPr wrap="square" rtlCol="0">
            <a:spAutoFit/>
          </a:bodyPr>
          <a:lstStyle/>
          <a:p>
            <a:r>
              <a:rPr lang="es-ES" sz="5400" b="1" dirty="0" smtClean="0">
                <a:solidFill>
                  <a:srgbClr val="C00000"/>
                </a:solidFill>
              </a:rPr>
              <a:t>&gt;3</a:t>
            </a:r>
            <a:endParaRPr lang="es-ES" sz="5400" b="1" dirty="0">
              <a:solidFill>
                <a:srgbClr val="C00000"/>
              </a:solidFill>
            </a:endParaRPr>
          </a:p>
        </p:txBody>
      </p:sp>
    </p:spTree>
    <p:extLst>
      <p:ext uri="{BB962C8B-B14F-4D97-AF65-F5344CB8AC3E}">
        <p14:creationId xmlns:p14="http://schemas.microsoft.com/office/powerpoint/2010/main" val="409623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908720"/>
            <a:ext cx="6965245" cy="1202485"/>
          </a:xfrm>
        </p:spPr>
        <p:txBody>
          <a:bodyPr>
            <a:noAutofit/>
          </a:bodyPr>
          <a:lstStyle/>
          <a:p>
            <a:pPr algn="just"/>
            <a:r>
              <a:rPr lang="es-ES" sz="2800" dirty="0" smtClean="0">
                <a:solidFill>
                  <a:schemeClr val="tx2">
                    <a:lumMod val="75000"/>
                  </a:schemeClr>
                </a:solidFill>
                <a:latin typeface="Arial" pitchFamily="34" charset="0"/>
                <a:cs typeface="Arial" pitchFamily="34" charset="0"/>
              </a:rPr>
              <a:t>Ante un paciente con VMNI que presenta SatO2 90% y pCO2 35, deberíamos aumentar para mejorarlo</a:t>
            </a:r>
            <a:r>
              <a:rPr lang="es-ES" sz="3200" dirty="0" smtClean="0">
                <a:solidFill>
                  <a:schemeClr val="tx2">
                    <a:lumMod val="75000"/>
                  </a:schemeClr>
                </a:solidFill>
                <a:latin typeface="Arial" pitchFamily="34" charset="0"/>
                <a:cs typeface="Arial" pitchFamily="34" charset="0"/>
              </a:rPr>
              <a:t>:</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259632" y="2420888"/>
            <a:ext cx="6196405" cy="1944216"/>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La PEEP.</a:t>
            </a:r>
          </a:p>
          <a:p>
            <a:pPr marL="457200" indent="-457200">
              <a:buClr>
                <a:schemeClr val="tx2">
                  <a:lumMod val="75000"/>
                </a:schemeClr>
              </a:buClr>
              <a:buFont typeface="+mj-lt"/>
              <a:buAutoNum type="alphaLcParenR"/>
            </a:pPr>
            <a:r>
              <a:rPr lang="es-ES" dirty="0" smtClean="0">
                <a:solidFill>
                  <a:schemeClr val="tx2">
                    <a:lumMod val="75000"/>
                  </a:schemeClr>
                </a:solidFill>
              </a:rPr>
              <a:t>La VC.</a:t>
            </a:r>
          </a:p>
          <a:p>
            <a:pPr marL="457200" indent="-457200">
              <a:buClr>
                <a:schemeClr val="tx2">
                  <a:lumMod val="75000"/>
                </a:schemeClr>
              </a:buClr>
              <a:buFont typeface="+mj-lt"/>
              <a:buAutoNum type="alphaLcParenR"/>
            </a:pPr>
            <a:r>
              <a:rPr lang="es-ES" dirty="0" smtClean="0">
                <a:solidFill>
                  <a:schemeClr val="tx2">
                    <a:lumMod val="75000"/>
                  </a:schemeClr>
                </a:solidFill>
              </a:rPr>
              <a:t>FiO2.</a:t>
            </a:r>
          </a:p>
          <a:p>
            <a:pPr marL="457200" indent="-457200">
              <a:buClr>
                <a:schemeClr val="tx2">
                  <a:lumMod val="75000"/>
                </a:schemeClr>
              </a:buClr>
              <a:buFont typeface="+mj-lt"/>
              <a:buAutoNum type="alphaLcParenR"/>
            </a:pPr>
            <a:r>
              <a:rPr lang="es-ES" dirty="0" smtClean="0">
                <a:solidFill>
                  <a:schemeClr val="tx2">
                    <a:lumMod val="75000"/>
                  </a:schemeClr>
                </a:solidFill>
              </a:rPr>
              <a:t>La a) y la c) son correctas.</a:t>
            </a:r>
            <a:endParaRPr lang="es-ES" dirty="0">
              <a:solidFill>
                <a:schemeClr val="tx2">
                  <a:lumMod val="75000"/>
                </a:schemeClr>
              </a:solidFill>
            </a:endParaRPr>
          </a:p>
        </p:txBody>
      </p:sp>
      <p:sp>
        <p:nvSpPr>
          <p:cNvPr id="4" name="3 Elipse"/>
          <p:cNvSpPr/>
          <p:nvPr/>
        </p:nvSpPr>
        <p:spPr>
          <a:xfrm>
            <a:off x="1187624" y="3789040"/>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5058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y si presenta SaO2 96% y pCO2 55…</a:t>
            </a:r>
            <a:endParaRPr lang="es-ES" dirty="0"/>
          </a:p>
        </p:txBody>
      </p:sp>
      <p:sp>
        <p:nvSpPr>
          <p:cNvPr id="4" name="2 Marcador de contenido"/>
          <p:cNvSpPr>
            <a:spLocks noGrp="1"/>
          </p:cNvSpPr>
          <p:nvPr>
            <p:ph idx="1"/>
          </p:nvPr>
        </p:nvSpPr>
        <p:spPr>
          <a:xfrm>
            <a:off x="1259632" y="2420888"/>
            <a:ext cx="6196405" cy="1944216"/>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La PEEP.</a:t>
            </a:r>
          </a:p>
          <a:p>
            <a:pPr marL="457200" indent="-457200">
              <a:buClr>
                <a:schemeClr val="tx2">
                  <a:lumMod val="75000"/>
                </a:schemeClr>
              </a:buClr>
              <a:buFont typeface="+mj-lt"/>
              <a:buAutoNum type="alphaLcParenR"/>
            </a:pPr>
            <a:r>
              <a:rPr lang="es-ES" dirty="0" smtClean="0">
                <a:solidFill>
                  <a:schemeClr val="tx2">
                    <a:lumMod val="75000"/>
                  </a:schemeClr>
                </a:solidFill>
              </a:rPr>
              <a:t>La VC.</a:t>
            </a:r>
          </a:p>
          <a:p>
            <a:pPr marL="457200" indent="-457200">
              <a:buClr>
                <a:schemeClr val="tx2">
                  <a:lumMod val="75000"/>
                </a:schemeClr>
              </a:buClr>
              <a:buFont typeface="+mj-lt"/>
              <a:buAutoNum type="alphaLcParenR"/>
            </a:pPr>
            <a:r>
              <a:rPr lang="es-ES" dirty="0" smtClean="0">
                <a:solidFill>
                  <a:schemeClr val="tx2">
                    <a:lumMod val="75000"/>
                  </a:schemeClr>
                </a:solidFill>
              </a:rPr>
              <a:t>Frecuencia respiratoria</a:t>
            </a:r>
          </a:p>
          <a:p>
            <a:pPr marL="457200" indent="-457200">
              <a:buClr>
                <a:schemeClr val="tx2">
                  <a:lumMod val="75000"/>
                </a:schemeClr>
              </a:buClr>
              <a:buFont typeface="+mj-lt"/>
              <a:buAutoNum type="alphaLcParenR"/>
            </a:pPr>
            <a:r>
              <a:rPr lang="es-ES" dirty="0" smtClean="0">
                <a:solidFill>
                  <a:schemeClr val="tx2">
                    <a:lumMod val="75000"/>
                  </a:schemeClr>
                </a:solidFill>
              </a:rPr>
              <a:t>La b) y la c) son correctas.</a:t>
            </a:r>
            <a:endParaRPr lang="es-ES" dirty="0">
              <a:solidFill>
                <a:schemeClr val="tx2">
                  <a:lumMod val="75000"/>
                </a:schemeClr>
              </a:solidFill>
            </a:endParaRPr>
          </a:p>
        </p:txBody>
      </p:sp>
      <p:sp>
        <p:nvSpPr>
          <p:cNvPr id="5" name="4 Elipse"/>
          <p:cNvSpPr/>
          <p:nvPr/>
        </p:nvSpPr>
        <p:spPr>
          <a:xfrm>
            <a:off x="1187624" y="3789040"/>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6" name="5 Tabla"/>
          <p:cNvGraphicFramePr>
            <a:graphicFrameLocks noGrp="1"/>
          </p:cNvGraphicFramePr>
          <p:nvPr>
            <p:extLst>
              <p:ext uri="{D42A27DB-BD31-4B8C-83A1-F6EECF244321}">
                <p14:modId xmlns:p14="http://schemas.microsoft.com/office/powerpoint/2010/main" val="3249506236"/>
              </p:ext>
            </p:extLst>
          </p:nvPr>
        </p:nvGraphicFramePr>
        <p:xfrm>
          <a:off x="3455368" y="4497429"/>
          <a:ext cx="5688632" cy="2392952"/>
        </p:xfrm>
        <a:graphic>
          <a:graphicData uri="http://schemas.openxmlformats.org/drawingml/2006/table">
            <a:tbl>
              <a:tblPr firstRow="1" firstCol="1" bandRow="1">
                <a:tableStyleId>{5C22544A-7EE6-4342-B048-85BDC9FD1C3A}</a:tableStyleId>
              </a:tblPr>
              <a:tblGrid>
                <a:gridCol w="2683081"/>
                <a:gridCol w="3005551"/>
              </a:tblGrid>
              <a:tr h="409013">
                <a:tc>
                  <a:txBody>
                    <a:bodyPr/>
                    <a:lstStyle/>
                    <a:p>
                      <a:pPr algn="ctr">
                        <a:lnSpc>
                          <a:spcPct val="115000"/>
                        </a:lnSpc>
                        <a:spcAft>
                          <a:spcPts val="0"/>
                        </a:spcAft>
                      </a:pPr>
                      <a:r>
                        <a:rPr lang="es-ES" sz="2000" b="0" dirty="0">
                          <a:solidFill>
                            <a:schemeClr val="tx2">
                              <a:lumMod val="75000"/>
                            </a:schemeClr>
                          </a:solidFill>
                          <a:effectLst/>
                        </a:rPr>
                        <a:t>INTENCIÓN</a:t>
                      </a:r>
                      <a:endParaRPr lang="es-ES" sz="2000" b="0" dirty="0">
                        <a:solidFill>
                          <a:schemeClr val="tx2">
                            <a:lumMod val="75000"/>
                          </a:schemeClr>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es-ES" sz="2000" b="0">
                          <a:solidFill>
                            <a:schemeClr val="tx2">
                              <a:lumMod val="75000"/>
                            </a:schemeClr>
                          </a:solidFill>
                          <a:effectLst/>
                        </a:rPr>
                        <a:t>PARAMETROS A MODIFICAR</a:t>
                      </a:r>
                      <a:endParaRPr lang="es-ES" sz="2000" b="0">
                        <a:solidFill>
                          <a:schemeClr val="tx2">
                            <a:lumMod val="75000"/>
                          </a:schemeClr>
                        </a:solidFill>
                        <a:effectLst/>
                        <a:latin typeface="Calibri"/>
                        <a:ea typeface="Calibri"/>
                        <a:cs typeface="Times New Roman"/>
                      </a:endParaRPr>
                    </a:p>
                  </a:txBody>
                  <a:tcPr marL="68580" marR="68580" marT="0" marB="0">
                    <a:solidFill>
                      <a:schemeClr val="tx2">
                        <a:lumMod val="20000"/>
                        <a:lumOff val="80000"/>
                      </a:schemeClr>
                    </a:solidFill>
                  </a:tcPr>
                </a:tc>
              </a:tr>
              <a:tr h="845956">
                <a:tc>
                  <a:txBody>
                    <a:bodyPr/>
                    <a:lstStyle/>
                    <a:p>
                      <a:pPr algn="just">
                        <a:lnSpc>
                          <a:spcPct val="115000"/>
                        </a:lnSpc>
                        <a:spcAft>
                          <a:spcPts val="0"/>
                        </a:spcAft>
                      </a:pPr>
                      <a:r>
                        <a:rPr lang="es-ES" sz="2000" b="0" dirty="0">
                          <a:solidFill>
                            <a:schemeClr val="tx2">
                              <a:lumMod val="75000"/>
                            </a:schemeClr>
                          </a:solidFill>
                          <a:effectLst/>
                        </a:rPr>
                        <a:t>QUEREMOS MEJORAR LA </a:t>
                      </a:r>
                      <a:r>
                        <a:rPr lang="es-ES" sz="2000" b="1" dirty="0">
                          <a:solidFill>
                            <a:schemeClr val="tx2">
                              <a:lumMod val="75000"/>
                            </a:schemeClr>
                          </a:solidFill>
                          <a:effectLst/>
                        </a:rPr>
                        <a:t>OXIGENACIÓN</a:t>
                      </a:r>
                      <a:endParaRPr lang="es-ES" sz="2000" b="1" dirty="0">
                        <a:solidFill>
                          <a:schemeClr val="tx2">
                            <a:lumMod val="75000"/>
                          </a:schemeClr>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457200" algn="ctr">
                        <a:lnSpc>
                          <a:spcPct val="115000"/>
                        </a:lnSpc>
                        <a:spcAft>
                          <a:spcPts val="0"/>
                        </a:spcAft>
                      </a:pPr>
                      <a:r>
                        <a:rPr lang="es-ES" sz="2000" b="1" dirty="0">
                          <a:solidFill>
                            <a:schemeClr val="tx2">
                              <a:lumMod val="75000"/>
                            </a:schemeClr>
                          </a:solidFill>
                          <a:effectLst/>
                        </a:rPr>
                        <a:t>FiO2.</a:t>
                      </a:r>
                    </a:p>
                    <a:p>
                      <a:pPr marL="457200" algn="ctr">
                        <a:lnSpc>
                          <a:spcPct val="115000"/>
                        </a:lnSpc>
                        <a:spcAft>
                          <a:spcPts val="0"/>
                        </a:spcAft>
                      </a:pPr>
                      <a:r>
                        <a:rPr lang="es-ES" sz="2000" b="1" dirty="0">
                          <a:solidFill>
                            <a:schemeClr val="tx2">
                              <a:lumMod val="75000"/>
                            </a:schemeClr>
                          </a:solidFill>
                          <a:effectLst/>
                        </a:rPr>
                        <a:t>PEEP.</a:t>
                      </a:r>
                      <a:endParaRPr lang="es-ES" sz="2000" b="1" dirty="0">
                        <a:solidFill>
                          <a:schemeClr val="tx2">
                            <a:lumMod val="75000"/>
                          </a:schemeClr>
                        </a:solidFill>
                        <a:effectLst/>
                        <a:latin typeface="Calibri"/>
                        <a:ea typeface="Calibri"/>
                        <a:cs typeface="Times New Roman"/>
                      </a:endParaRPr>
                    </a:p>
                  </a:txBody>
                  <a:tcPr marL="68580" marR="68580" marT="0" marB="0">
                    <a:solidFill>
                      <a:schemeClr val="tx2">
                        <a:lumMod val="20000"/>
                        <a:lumOff val="80000"/>
                      </a:schemeClr>
                    </a:solidFill>
                  </a:tcPr>
                </a:tc>
              </a:tr>
              <a:tr h="845956">
                <a:tc>
                  <a:txBody>
                    <a:bodyPr/>
                    <a:lstStyle/>
                    <a:p>
                      <a:pPr algn="just">
                        <a:lnSpc>
                          <a:spcPct val="115000"/>
                        </a:lnSpc>
                        <a:spcAft>
                          <a:spcPts val="0"/>
                        </a:spcAft>
                      </a:pPr>
                      <a:r>
                        <a:rPr lang="es-ES" sz="2000" b="0" dirty="0">
                          <a:solidFill>
                            <a:schemeClr val="tx2">
                              <a:lumMod val="75000"/>
                            </a:schemeClr>
                          </a:solidFill>
                          <a:effectLst/>
                        </a:rPr>
                        <a:t>QUEREMOS MEJORAR LA </a:t>
                      </a:r>
                      <a:r>
                        <a:rPr lang="es-ES" sz="2000" b="1" dirty="0">
                          <a:solidFill>
                            <a:schemeClr val="tx2">
                              <a:lumMod val="75000"/>
                            </a:schemeClr>
                          </a:solidFill>
                          <a:effectLst/>
                        </a:rPr>
                        <a:t>VENTILACIÓN </a:t>
                      </a:r>
                      <a:endParaRPr lang="es-ES" sz="2000" b="1" dirty="0">
                        <a:solidFill>
                          <a:schemeClr val="tx2">
                            <a:lumMod val="75000"/>
                          </a:schemeClr>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457200" algn="ctr">
                        <a:lnSpc>
                          <a:spcPct val="115000"/>
                        </a:lnSpc>
                        <a:spcAft>
                          <a:spcPts val="0"/>
                        </a:spcAft>
                      </a:pPr>
                      <a:r>
                        <a:rPr lang="es-ES" sz="2000" b="1" dirty="0">
                          <a:solidFill>
                            <a:schemeClr val="tx2">
                              <a:lumMod val="75000"/>
                            </a:schemeClr>
                          </a:solidFill>
                          <a:effectLst/>
                        </a:rPr>
                        <a:t>VC.</a:t>
                      </a:r>
                    </a:p>
                    <a:p>
                      <a:pPr marL="457200" algn="ctr">
                        <a:lnSpc>
                          <a:spcPct val="115000"/>
                        </a:lnSpc>
                        <a:spcAft>
                          <a:spcPts val="0"/>
                        </a:spcAft>
                      </a:pPr>
                      <a:r>
                        <a:rPr lang="es-ES" sz="2000" b="1" dirty="0">
                          <a:solidFill>
                            <a:schemeClr val="tx2">
                              <a:lumMod val="75000"/>
                            </a:schemeClr>
                          </a:solidFill>
                          <a:effectLst/>
                        </a:rPr>
                        <a:t>FR.</a:t>
                      </a:r>
                      <a:endParaRPr lang="es-ES" sz="2000" b="1" dirty="0">
                        <a:solidFill>
                          <a:schemeClr val="tx2">
                            <a:lumMod val="75000"/>
                          </a:schemeClr>
                        </a:solidFill>
                        <a:effectLst/>
                        <a:latin typeface="Calibri"/>
                        <a:ea typeface="Calibri"/>
                        <a:cs typeface="Times New Roman"/>
                      </a:endParaRPr>
                    </a:p>
                  </a:txBody>
                  <a:tcPr marL="68580" marR="68580" marT="0" marB="0">
                    <a:solidFill>
                      <a:schemeClr val="tx2">
                        <a:lumMod val="20000"/>
                        <a:lumOff val="80000"/>
                      </a:schemeClr>
                    </a:solidFill>
                  </a:tcPr>
                </a:tc>
              </a:tr>
            </a:tbl>
          </a:graphicData>
        </a:graphic>
      </p:graphicFrame>
    </p:spTree>
    <p:extLst>
      <p:ext uri="{BB962C8B-B14F-4D97-AF65-F5344CB8AC3E}">
        <p14:creationId xmlns:p14="http://schemas.microsoft.com/office/powerpoint/2010/main" val="370308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600" dirty="0" smtClean="0">
                <a:solidFill>
                  <a:schemeClr val="tx2">
                    <a:lumMod val="75000"/>
                  </a:schemeClr>
                </a:solidFill>
                <a:latin typeface="Arial" pitchFamily="34" charset="0"/>
                <a:cs typeface="Arial" pitchFamily="34" charset="0"/>
              </a:rPr>
              <a:t>¿Cuál no es contraindicación de VMNI?</a:t>
            </a:r>
            <a:endParaRPr lang="es-ES" sz="36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331640" y="2564904"/>
            <a:ext cx="6196405" cy="1957815"/>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Inestabilidad hemodinámica.</a:t>
            </a:r>
          </a:p>
          <a:p>
            <a:pPr marL="457200" indent="-457200">
              <a:buClr>
                <a:schemeClr val="tx2">
                  <a:lumMod val="75000"/>
                </a:schemeClr>
              </a:buClr>
              <a:buFont typeface="+mj-lt"/>
              <a:buAutoNum type="alphaLcParenR"/>
            </a:pPr>
            <a:r>
              <a:rPr lang="es-ES" dirty="0" smtClean="0">
                <a:solidFill>
                  <a:schemeClr val="tx2">
                    <a:lumMod val="75000"/>
                  </a:schemeClr>
                </a:solidFill>
              </a:rPr>
              <a:t>Cirugía gástrica reciente. </a:t>
            </a:r>
          </a:p>
          <a:p>
            <a:pPr marL="457200" indent="-457200">
              <a:buClr>
                <a:schemeClr val="tx2">
                  <a:lumMod val="75000"/>
                </a:schemeClr>
              </a:buClr>
              <a:buFont typeface="+mj-lt"/>
              <a:buAutoNum type="alphaLcParenR"/>
            </a:pPr>
            <a:r>
              <a:rPr lang="es-ES" dirty="0" smtClean="0">
                <a:solidFill>
                  <a:schemeClr val="tx2">
                    <a:lumMod val="75000"/>
                  </a:schemeClr>
                </a:solidFill>
              </a:rPr>
              <a:t>Trauma torácico.</a:t>
            </a:r>
          </a:p>
          <a:p>
            <a:pPr marL="457200" indent="-457200">
              <a:buClr>
                <a:schemeClr val="tx2">
                  <a:lumMod val="75000"/>
                </a:schemeClr>
              </a:buClr>
              <a:buFont typeface="+mj-lt"/>
              <a:buAutoNum type="alphaLcParenR"/>
            </a:pPr>
            <a:r>
              <a:rPr lang="es-ES" dirty="0" smtClean="0">
                <a:solidFill>
                  <a:schemeClr val="tx2">
                    <a:lumMod val="75000"/>
                  </a:schemeClr>
                </a:solidFill>
              </a:rPr>
              <a:t>Mal manejo secreciones.</a:t>
            </a:r>
            <a:endParaRPr lang="es-ES" dirty="0">
              <a:solidFill>
                <a:schemeClr val="tx2">
                  <a:lumMod val="75000"/>
                </a:schemeClr>
              </a:solidFill>
            </a:endParaRPr>
          </a:p>
        </p:txBody>
      </p:sp>
      <p:sp>
        <p:nvSpPr>
          <p:cNvPr id="4" name="3 Elipse"/>
          <p:cNvSpPr/>
          <p:nvPr/>
        </p:nvSpPr>
        <p:spPr>
          <a:xfrm>
            <a:off x="1259632" y="3429000"/>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7776864" cy="5688632"/>
          </a:xfrm>
          <a:prstGeom prst="rect">
            <a:avLst/>
          </a:prstGeom>
          <a:noFill/>
          <a:ln>
            <a:noFill/>
          </a:ln>
        </p:spPr>
      </p:pic>
    </p:spTree>
    <p:extLst>
      <p:ext uri="{BB962C8B-B14F-4D97-AF65-F5344CB8AC3E}">
        <p14:creationId xmlns:p14="http://schemas.microsoft.com/office/powerpoint/2010/main" val="424190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ES" sz="2800" dirty="0" smtClean="0">
                <a:solidFill>
                  <a:schemeClr val="tx2">
                    <a:lumMod val="75000"/>
                  </a:schemeClr>
                </a:solidFill>
                <a:latin typeface="Arial" pitchFamily="34" charset="0"/>
                <a:cs typeface="Arial" pitchFamily="34" charset="0"/>
              </a:rPr>
              <a:t>Son características de la terapia de alto flujo con cánulas nasales y humidificación, excepto:</a:t>
            </a:r>
            <a:endParaRPr lang="es-ES" sz="28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p:txBody>
          <a:bodyPr/>
          <a:lstStyle/>
          <a:p>
            <a:pPr marL="457200" indent="-457200">
              <a:buClr>
                <a:schemeClr val="tx2">
                  <a:lumMod val="75000"/>
                </a:schemeClr>
              </a:buClr>
              <a:buFont typeface="+mj-lt"/>
              <a:buAutoNum type="alphaLcParenR"/>
            </a:pPr>
            <a:r>
              <a:rPr lang="es-ES" dirty="0">
                <a:solidFill>
                  <a:schemeClr val="tx2">
                    <a:lumMod val="75000"/>
                  </a:schemeClr>
                </a:solidFill>
              </a:rPr>
              <a:t>G</a:t>
            </a:r>
            <a:r>
              <a:rPr lang="es-ES" dirty="0" smtClean="0">
                <a:solidFill>
                  <a:schemeClr val="tx2">
                    <a:lumMod val="75000"/>
                  </a:schemeClr>
                </a:solidFill>
              </a:rPr>
              <a:t>enera </a:t>
            </a:r>
            <a:r>
              <a:rPr lang="es-ES" dirty="0">
                <a:solidFill>
                  <a:schemeClr val="tx2">
                    <a:lumMod val="75000"/>
                  </a:schemeClr>
                </a:solidFill>
              </a:rPr>
              <a:t>flujos eficaces de hasta </a:t>
            </a:r>
            <a:r>
              <a:rPr lang="es-ES" dirty="0" smtClean="0">
                <a:solidFill>
                  <a:schemeClr val="tx2">
                    <a:lumMod val="75000"/>
                  </a:schemeClr>
                </a:solidFill>
              </a:rPr>
              <a:t>15-30 </a:t>
            </a:r>
            <a:r>
              <a:rPr lang="es-ES" u="sng" dirty="0" err="1" smtClean="0">
                <a:solidFill>
                  <a:schemeClr val="tx2">
                    <a:lumMod val="75000"/>
                  </a:schemeClr>
                </a:solidFill>
              </a:rPr>
              <a:t>lpm</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a:solidFill>
                  <a:schemeClr val="tx2">
                    <a:lumMod val="75000"/>
                  </a:schemeClr>
                </a:solidFill>
              </a:rPr>
              <a:t>FiO2 continua  entre </a:t>
            </a:r>
            <a:r>
              <a:rPr lang="es-ES" u="sng" dirty="0" smtClean="0">
                <a:solidFill>
                  <a:schemeClr val="tx2">
                    <a:lumMod val="75000"/>
                  </a:schemeClr>
                </a:solidFill>
              </a:rPr>
              <a:t>21-100.</a:t>
            </a:r>
          </a:p>
          <a:p>
            <a:pPr marL="457200" indent="-457200">
              <a:buClr>
                <a:schemeClr val="tx2">
                  <a:lumMod val="75000"/>
                </a:schemeClr>
              </a:buClr>
              <a:buFont typeface="+mj-lt"/>
              <a:buAutoNum type="alphaLcParenR"/>
            </a:pPr>
            <a:r>
              <a:rPr lang="es-ES" u="sng" dirty="0">
                <a:solidFill>
                  <a:schemeClr val="tx2">
                    <a:lumMod val="75000"/>
                  </a:schemeClr>
                </a:solidFill>
              </a:rPr>
              <a:t>H</a:t>
            </a:r>
            <a:r>
              <a:rPr lang="es-ES" u="sng" dirty="0" smtClean="0">
                <a:solidFill>
                  <a:schemeClr val="tx2">
                    <a:lumMod val="75000"/>
                  </a:schemeClr>
                </a:solidFill>
              </a:rPr>
              <a:t>umedad </a:t>
            </a:r>
            <a:r>
              <a:rPr lang="es-ES" u="sng" dirty="0">
                <a:solidFill>
                  <a:schemeClr val="tx2">
                    <a:lumMod val="75000"/>
                  </a:schemeClr>
                </a:solidFill>
              </a:rPr>
              <a:t>y calor</a:t>
            </a:r>
            <a:r>
              <a:rPr lang="es-ES" dirty="0">
                <a:solidFill>
                  <a:schemeClr val="tx2">
                    <a:lumMod val="75000"/>
                  </a:schemeClr>
                </a:solidFill>
              </a:rPr>
              <a:t> (100% de humedad relativa, 44 mg H2O/L de humedad absoluta y </a:t>
            </a:r>
            <a:r>
              <a:rPr lang="es-ES" dirty="0" smtClean="0">
                <a:solidFill>
                  <a:schemeClr val="tx2">
                    <a:lumMod val="75000"/>
                  </a:schemeClr>
                </a:solidFill>
              </a:rPr>
              <a:t>37ºC).</a:t>
            </a:r>
          </a:p>
          <a:p>
            <a:pPr marL="457200" indent="-457200">
              <a:buClr>
                <a:schemeClr val="tx2">
                  <a:lumMod val="75000"/>
                </a:schemeClr>
              </a:buClr>
              <a:buFont typeface="+mj-lt"/>
              <a:buAutoNum type="alphaLcParenR"/>
            </a:pPr>
            <a:r>
              <a:rPr lang="es-ES" u="sng" dirty="0">
                <a:solidFill>
                  <a:schemeClr val="tx2">
                    <a:lumMod val="75000"/>
                  </a:schemeClr>
                </a:solidFill>
              </a:rPr>
              <a:t>E</a:t>
            </a:r>
            <a:r>
              <a:rPr lang="es-ES" u="sng" dirty="0" smtClean="0">
                <a:solidFill>
                  <a:schemeClr val="tx2">
                    <a:lumMod val="75000"/>
                  </a:schemeClr>
                </a:solidFill>
              </a:rPr>
              <a:t>fecto </a:t>
            </a:r>
            <a:r>
              <a:rPr lang="es-ES" u="sng" dirty="0">
                <a:solidFill>
                  <a:schemeClr val="tx2">
                    <a:lumMod val="75000"/>
                  </a:schemeClr>
                </a:solidFill>
              </a:rPr>
              <a:t>de presión positiva al final de las </a:t>
            </a:r>
            <a:r>
              <a:rPr lang="es-ES" u="sng" dirty="0" smtClean="0">
                <a:solidFill>
                  <a:schemeClr val="tx2">
                    <a:lumMod val="75000"/>
                  </a:schemeClr>
                </a:solidFill>
              </a:rPr>
              <a:t>espiraciones.</a:t>
            </a:r>
            <a:endParaRPr lang="es-ES" dirty="0">
              <a:solidFill>
                <a:schemeClr val="tx2">
                  <a:lumMod val="75000"/>
                </a:schemeClr>
              </a:solidFill>
            </a:endParaRPr>
          </a:p>
        </p:txBody>
      </p:sp>
      <p:sp>
        <p:nvSpPr>
          <p:cNvPr id="4" name="3 Elipse"/>
          <p:cNvSpPr/>
          <p:nvPr/>
        </p:nvSpPr>
        <p:spPr>
          <a:xfrm>
            <a:off x="1331640" y="2132856"/>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6156176" y="2060848"/>
            <a:ext cx="1872208" cy="523220"/>
          </a:xfrm>
          <a:prstGeom prst="rect">
            <a:avLst/>
          </a:prstGeom>
          <a:solidFill>
            <a:schemeClr val="tx2">
              <a:lumMod val="20000"/>
              <a:lumOff val="80000"/>
            </a:schemeClr>
          </a:solidFill>
        </p:spPr>
        <p:txBody>
          <a:bodyPr wrap="square" rtlCol="0">
            <a:spAutoFit/>
          </a:bodyPr>
          <a:lstStyle/>
          <a:p>
            <a:r>
              <a:rPr lang="es-ES" sz="2800" b="1" dirty="0" smtClean="0">
                <a:solidFill>
                  <a:srgbClr val="FF0000"/>
                </a:solidFill>
              </a:rPr>
              <a:t>50-60 </a:t>
            </a:r>
            <a:r>
              <a:rPr lang="es-ES" sz="2800" b="1" dirty="0" err="1" smtClean="0">
                <a:solidFill>
                  <a:srgbClr val="FF0000"/>
                </a:solidFill>
              </a:rPr>
              <a:t>lpm</a:t>
            </a:r>
            <a:endParaRPr lang="es-ES" sz="2800" b="1" dirty="0">
              <a:solidFill>
                <a:srgbClr val="FF0000"/>
              </a:solidFill>
            </a:endParaRPr>
          </a:p>
        </p:txBody>
      </p:sp>
    </p:spTree>
    <p:extLst>
      <p:ext uri="{BB962C8B-B14F-4D97-AF65-F5344CB8AC3E}">
        <p14:creationId xmlns:p14="http://schemas.microsoft.com/office/powerpoint/2010/main" val="198647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200" dirty="0" smtClean="0">
                <a:solidFill>
                  <a:schemeClr val="tx2">
                    <a:lumMod val="75000"/>
                  </a:schemeClr>
                </a:solidFill>
              </a:rPr>
              <a:t>Con respecto a la </a:t>
            </a:r>
            <a:r>
              <a:rPr lang="es-ES" sz="3200" dirty="0" err="1" smtClean="0">
                <a:solidFill>
                  <a:schemeClr val="tx2">
                    <a:lumMod val="75000"/>
                  </a:schemeClr>
                </a:solidFill>
              </a:rPr>
              <a:t>capnografía</a:t>
            </a:r>
            <a:r>
              <a:rPr lang="es-ES" sz="3200" dirty="0" smtClean="0">
                <a:solidFill>
                  <a:schemeClr val="tx2">
                    <a:lumMod val="75000"/>
                  </a:schemeClr>
                </a:solidFill>
              </a:rPr>
              <a:t> señala lo incorrecto:</a:t>
            </a:r>
            <a:endParaRPr lang="es-ES" sz="3200" dirty="0">
              <a:solidFill>
                <a:schemeClr val="tx2">
                  <a:lumMod val="75000"/>
                </a:schemeClr>
              </a:solidFill>
            </a:endParaRPr>
          </a:p>
        </p:txBody>
      </p:sp>
      <p:sp>
        <p:nvSpPr>
          <p:cNvPr id="3" name="2 Marcador de contenido"/>
          <p:cNvSpPr>
            <a:spLocks noGrp="1"/>
          </p:cNvSpPr>
          <p:nvPr>
            <p:ph idx="1"/>
          </p:nvPr>
        </p:nvSpPr>
        <p:spPr>
          <a:xfrm>
            <a:off x="1259632" y="2132856"/>
            <a:ext cx="6709360" cy="3603812"/>
          </a:xfrm>
        </p:spPr>
        <p:txBody>
          <a:bodyPr>
            <a:normAutofit fontScale="92500" lnSpcReduction="20000"/>
          </a:bodyPr>
          <a:lstStyle/>
          <a:p>
            <a:pPr marL="457200" indent="-457200">
              <a:buClr>
                <a:schemeClr val="tx2">
                  <a:lumMod val="75000"/>
                </a:schemeClr>
              </a:buClr>
              <a:buFont typeface="+mj-lt"/>
              <a:buAutoNum type="alphaLcParenR"/>
            </a:pPr>
            <a:r>
              <a:rPr lang="es-ES" dirty="0" smtClean="0">
                <a:solidFill>
                  <a:schemeClr val="tx2">
                    <a:lumMod val="75000"/>
                  </a:schemeClr>
                </a:solidFill>
              </a:rPr>
              <a:t>La </a:t>
            </a:r>
            <a:r>
              <a:rPr lang="es-ES" dirty="0" err="1" smtClean="0">
                <a:solidFill>
                  <a:schemeClr val="tx2">
                    <a:lumMod val="75000"/>
                  </a:schemeClr>
                </a:solidFill>
              </a:rPr>
              <a:t>capnografía</a:t>
            </a:r>
            <a:r>
              <a:rPr lang="es-ES" dirty="0" smtClean="0">
                <a:solidFill>
                  <a:schemeClr val="tx2">
                    <a:lumMod val="75000"/>
                  </a:schemeClr>
                </a:solidFill>
              </a:rPr>
              <a:t> valora </a:t>
            </a:r>
            <a:r>
              <a:rPr lang="es-ES" dirty="0">
                <a:solidFill>
                  <a:schemeClr val="tx2">
                    <a:lumMod val="75000"/>
                  </a:schemeClr>
                </a:solidFill>
              </a:rPr>
              <a:t>de forma completa la función respiratoria del </a:t>
            </a:r>
            <a:r>
              <a:rPr lang="es-ES" dirty="0" smtClean="0">
                <a:solidFill>
                  <a:schemeClr val="tx2">
                    <a:lumMod val="75000"/>
                  </a:schemeClr>
                </a:solidFill>
              </a:rPr>
              <a:t>paciente.</a:t>
            </a:r>
          </a:p>
          <a:p>
            <a:pPr marL="457200" lvl="0" indent="-457200">
              <a:buClr>
                <a:schemeClr val="tx2">
                  <a:lumMod val="75000"/>
                </a:schemeClr>
              </a:buClr>
              <a:buFont typeface="+mj-lt"/>
              <a:buAutoNum type="alphaLcParenR"/>
            </a:pPr>
            <a:r>
              <a:rPr lang="es-ES" dirty="0">
                <a:solidFill>
                  <a:schemeClr val="tx2">
                    <a:lumMod val="75000"/>
                  </a:schemeClr>
                </a:solidFill>
              </a:rPr>
              <a:t>La aplicación clínica de la </a:t>
            </a:r>
            <a:r>
              <a:rPr lang="es-ES" dirty="0" err="1">
                <a:solidFill>
                  <a:schemeClr val="tx2">
                    <a:lumMod val="75000"/>
                  </a:schemeClr>
                </a:solidFill>
              </a:rPr>
              <a:t>capnografía</a:t>
            </a:r>
            <a:r>
              <a:rPr lang="es-ES" dirty="0">
                <a:solidFill>
                  <a:schemeClr val="tx2">
                    <a:lumMod val="75000"/>
                  </a:schemeClr>
                </a:solidFill>
              </a:rPr>
              <a:t> en los SEM más relevante y con mayor evidencia científica hasta la actualidad es la confirmación de la correcta colocación del TET, así como la detección precoz de la </a:t>
            </a:r>
            <a:r>
              <a:rPr lang="es-ES" dirty="0" err="1">
                <a:solidFill>
                  <a:schemeClr val="tx2">
                    <a:lumMod val="75000"/>
                  </a:schemeClr>
                </a:solidFill>
              </a:rPr>
              <a:t>extubación</a:t>
            </a:r>
            <a:r>
              <a:rPr lang="es-ES" dirty="0">
                <a:solidFill>
                  <a:schemeClr val="tx2">
                    <a:lumMod val="75000"/>
                  </a:schemeClr>
                </a:solidFill>
              </a:rPr>
              <a:t> accidental durante el traslado. </a:t>
            </a:r>
          </a:p>
          <a:p>
            <a:pPr marL="457200" indent="-457200">
              <a:buClr>
                <a:schemeClr val="tx2">
                  <a:lumMod val="75000"/>
                </a:schemeClr>
              </a:buClr>
              <a:buFont typeface="+mj-lt"/>
              <a:buAutoNum type="alphaLcParenR"/>
            </a:pPr>
            <a:r>
              <a:rPr lang="es-ES" dirty="0">
                <a:solidFill>
                  <a:schemeClr val="tx2">
                    <a:lumMod val="75000"/>
                  </a:schemeClr>
                </a:solidFill>
              </a:rPr>
              <a:t>PaCO2   -  EtCO2  =   2-5 </a:t>
            </a:r>
            <a:r>
              <a:rPr lang="es-ES" dirty="0" err="1">
                <a:solidFill>
                  <a:schemeClr val="tx2">
                    <a:lumMod val="75000"/>
                  </a:schemeClr>
                </a:solidFill>
              </a:rPr>
              <a:t>mmHg</a:t>
            </a:r>
            <a:r>
              <a:rPr lang="es-ES" dirty="0">
                <a:solidFill>
                  <a:schemeClr val="tx2">
                    <a:lumMod val="75000"/>
                  </a:schemeClr>
                </a:solidFill>
              </a:rPr>
              <a:t>. (Espacio muerto alveolar)</a:t>
            </a:r>
          </a:p>
          <a:p>
            <a:pPr marL="457200" indent="-457200">
              <a:buClr>
                <a:schemeClr val="tx2">
                  <a:lumMod val="75000"/>
                </a:schemeClr>
              </a:buClr>
              <a:buFont typeface="+mj-lt"/>
              <a:buAutoNum type="alphaLcParenR"/>
            </a:pPr>
            <a:r>
              <a:rPr lang="es-ES" dirty="0" smtClean="0">
                <a:solidFill>
                  <a:schemeClr val="tx2">
                    <a:lumMod val="75000"/>
                  </a:schemeClr>
                </a:solidFill>
              </a:rPr>
              <a:t>Una hipovolemia producirá un descenso de la EtCO2.</a:t>
            </a:r>
            <a:endParaRPr lang="es-ES" dirty="0">
              <a:solidFill>
                <a:schemeClr val="tx2">
                  <a:lumMod val="75000"/>
                </a:schemeClr>
              </a:solidFill>
            </a:endParaRPr>
          </a:p>
        </p:txBody>
      </p:sp>
      <p:sp>
        <p:nvSpPr>
          <p:cNvPr id="4" name="3 Elipse"/>
          <p:cNvSpPr/>
          <p:nvPr/>
        </p:nvSpPr>
        <p:spPr>
          <a:xfrm>
            <a:off x="1187624" y="2132856"/>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5004048" y="2384884"/>
            <a:ext cx="3312368" cy="369332"/>
          </a:xfrm>
          <a:prstGeom prst="rect">
            <a:avLst/>
          </a:prstGeom>
          <a:solidFill>
            <a:schemeClr val="tx2">
              <a:lumMod val="20000"/>
              <a:lumOff val="80000"/>
            </a:schemeClr>
          </a:solidFill>
        </p:spPr>
        <p:txBody>
          <a:bodyPr wrap="square" rtlCol="0">
            <a:spAutoFit/>
          </a:bodyPr>
          <a:lstStyle/>
          <a:p>
            <a:r>
              <a:rPr lang="es-ES" dirty="0" err="1" smtClean="0">
                <a:solidFill>
                  <a:srgbClr val="FF0000"/>
                </a:solidFill>
              </a:rPr>
              <a:t>Capnografía</a:t>
            </a:r>
            <a:r>
              <a:rPr lang="es-ES" dirty="0" smtClean="0">
                <a:solidFill>
                  <a:srgbClr val="FF0000"/>
                </a:solidFill>
              </a:rPr>
              <a:t> + </a:t>
            </a:r>
            <a:r>
              <a:rPr lang="es-ES" dirty="0" err="1" smtClean="0">
                <a:solidFill>
                  <a:srgbClr val="FF0000"/>
                </a:solidFill>
              </a:rPr>
              <a:t>pulsioximetria</a:t>
            </a:r>
            <a:r>
              <a:rPr lang="es-ES" dirty="0" smtClean="0">
                <a:solidFill>
                  <a:srgbClr val="FF0000"/>
                </a:solidFill>
              </a:rPr>
              <a:t>.</a:t>
            </a:r>
            <a:endParaRPr lang="es-ES" dirty="0">
              <a:solidFill>
                <a:srgbClr val="FF0000"/>
              </a:solidFill>
            </a:endParaRPr>
          </a:p>
        </p:txBody>
      </p:sp>
    </p:spTree>
    <p:extLst>
      <p:ext uri="{BB962C8B-B14F-4D97-AF65-F5344CB8AC3E}">
        <p14:creationId xmlns:p14="http://schemas.microsoft.com/office/powerpoint/2010/main" val="6980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567202062"/>
              </p:ext>
            </p:extLst>
          </p:nvPr>
        </p:nvGraphicFramePr>
        <p:xfrm>
          <a:off x="683568" y="548680"/>
          <a:ext cx="7632849" cy="2944368"/>
        </p:xfrm>
        <a:graphic>
          <a:graphicData uri="http://schemas.openxmlformats.org/drawingml/2006/table">
            <a:tbl>
              <a:tblPr firstRow="1" firstCol="1" bandRow="1">
                <a:tableStyleId>{5C22544A-7EE6-4342-B048-85BDC9FD1C3A}</a:tableStyleId>
              </a:tblPr>
              <a:tblGrid>
                <a:gridCol w="2543989"/>
                <a:gridCol w="2543989"/>
                <a:gridCol w="2544871"/>
              </a:tblGrid>
              <a:tr h="0">
                <a:tc gridSpan="3">
                  <a:txBody>
                    <a:bodyPr/>
                    <a:lstStyle/>
                    <a:p>
                      <a:pPr algn="ctr">
                        <a:lnSpc>
                          <a:spcPct val="115000"/>
                        </a:lnSpc>
                        <a:spcAft>
                          <a:spcPts val="0"/>
                        </a:spcAft>
                      </a:pPr>
                      <a:r>
                        <a:rPr lang="es-ES" sz="1400" dirty="0">
                          <a:solidFill>
                            <a:schemeClr val="tx2">
                              <a:lumMod val="50000"/>
                            </a:schemeClr>
                          </a:solidFill>
                          <a:effectLst/>
                        </a:rPr>
                        <a:t>Situaciones que disminuyen la EtCO2</a:t>
                      </a:r>
                      <a:endParaRPr lang="es-ES" sz="1100" dirty="0">
                        <a:solidFill>
                          <a:schemeClr val="tx2">
                            <a:lumMod val="50000"/>
                          </a:schemeClr>
                        </a:solidFill>
                        <a:effectLst/>
                        <a:latin typeface="Calibri"/>
                        <a:ea typeface="Calibri"/>
                        <a:cs typeface="Times New Roman"/>
                      </a:endParaRPr>
                    </a:p>
                  </a:txBody>
                  <a:tcPr marL="68580" marR="68580" marT="0" marB="0">
                    <a:solidFill>
                      <a:schemeClr val="tx2">
                        <a:lumMod val="20000"/>
                        <a:lumOff val="80000"/>
                      </a:schemeClr>
                    </a:solidFill>
                  </a:tcPr>
                </a:tc>
                <a:tc hMerge="1">
                  <a:txBody>
                    <a:bodyPr/>
                    <a:lstStyle/>
                    <a:p>
                      <a:endParaRPr lang="es-ES"/>
                    </a:p>
                  </a:txBody>
                  <a:tcPr/>
                </a:tc>
                <a:tc hMerge="1">
                  <a:txBody>
                    <a:bodyPr/>
                    <a:lstStyle/>
                    <a:p>
                      <a:endParaRPr lang="es-ES"/>
                    </a:p>
                  </a:txBody>
                  <a:tcPr/>
                </a:tc>
              </a:tr>
              <a:tr h="0">
                <a:tc>
                  <a:txBody>
                    <a:bodyPr/>
                    <a:lstStyle/>
                    <a:p>
                      <a:pPr algn="ctr">
                        <a:lnSpc>
                          <a:spcPct val="115000"/>
                        </a:lnSpc>
                        <a:spcAft>
                          <a:spcPts val="0"/>
                        </a:spcAft>
                      </a:pPr>
                      <a:r>
                        <a:rPr lang="es-ES" sz="1400" dirty="0">
                          <a:solidFill>
                            <a:schemeClr val="tx2">
                              <a:lumMod val="50000"/>
                            </a:schemeClr>
                          </a:solidFill>
                          <a:effectLst/>
                        </a:rPr>
                        <a:t>Metabólicas</a:t>
                      </a:r>
                      <a:endParaRPr lang="es-ES" sz="1100" dirty="0">
                        <a:solidFill>
                          <a:schemeClr val="tx2">
                            <a:lumMod val="50000"/>
                          </a:schemeClr>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es-ES" sz="1400" b="1" dirty="0">
                          <a:solidFill>
                            <a:schemeClr val="tx2">
                              <a:lumMod val="50000"/>
                            </a:schemeClr>
                          </a:solidFill>
                          <a:effectLst/>
                        </a:rPr>
                        <a:t>Perfusión</a:t>
                      </a:r>
                      <a:endParaRPr lang="es-ES" sz="1100" b="1" dirty="0">
                        <a:solidFill>
                          <a:schemeClr val="tx2">
                            <a:lumMod val="50000"/>
                          </a:schemeClr>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es-ES" sz="1400" b="1" dirty="0">
                          <a:solidFill>
                            <a:schemeClr val="tx2">
                              <a:lumMod val="50000"/>
                            </a:schemeClr>
                          </a:solidFill>
                          <a:effectLst/>
                        </a:rPr>
                        <a:t>Ventilación</a:t>
                      </a:r>
                      <a:endParaRPr lang="es-ES" sz="1100" b="1" dirty="0">
                        <a:solidFill>
                          <a:schemeClr val="tx2">
                            <a:lumMod val="50000"/>
                          </a:schemeClr>
                        </a:solidFill>
                        <a:effectLst/>
                        <a:latin typeface="Calibri"/>
                        <a:ea typeface="Calibri"/>
                        <a:cs typeface="Times New Roman"/>
                      </a:endParaRPr>
                    </a:p>
                  </a:txBody>
                  <a:tcPr marL="68580" marR="68580" marT="0" marB="0">
                    <a:solidFill>
                      <a:schemeClr val="tx2">
                        <a:lumMod val="20000"/>
                        <a:lumOff val="80000"/>
                      </a:schemeClr>
                    </a:solidFill>
                  </a:tcPr>
                </a:tc>
              </a:tr>
              <a:tr h="0">
                <a:tc>
                  <a:txBody>
                    <a:bodyPr/>
                    <a:lstStyle/>
                    <a:p>
                      <a:pPr algn="ctr">
                        <a:lnSpc>
                          <a:spcPct val="115000"/>
                        </a:lnSpc>
                        <a:spcAft>
                          <a:spcPts val="0"/>
                        </a:spcAft>
                      </a:pPr>
                      <a:r>
                        <a:rPr lang="es-ES" sz="1400" b="0" dirty="0">
                          <a:solidFill>
                            <a:schemeClr val="tx2">
                              <a:lumMod val="50000"/>
                            </a:schemeClr>
                          </a:solidFill>
                          <a:effectLst/>
                        </a:rPr>
                        <a:t>Hipotermia</a:t>
                      </a:r>
                      <a:endParaRPr lang="es-ES" sz="1100" b="0" dirty="0">
                        <a:solidFill>
                          <a:schemeClr val="tx2">
                            <a:lumMod val="50000"/>
                          </a:schemeClr>
                        </a:solidFill>
                        <a:effectLst/>
                      </a:endParaRPr>
                    </a:p>
                    <a:p>
                      <a:pPr algn="ctr">
                        <a:lnSpc>
                          <a:spcPct val="115000"/>
                        </a:lnSpc>
                        <a:spcAft>
                          <a:spcPts val="0"/>
                        </a:spcAft>
                      </a:pPr>
                      <a:r>
                        <a:rPr lang="es-ES" sz="1400" b="0" dirty="0">
                          <a:solidFill>
                            <a:schemeClr val="tx2">
                              <a:lumMod val="50000"/>
                            </a:schemeClr>
                          </a:solidFill>
                          <a:effectLst/>
                        </a:rPr>
                        <a:t>Relajantes ms</a:t>
                      </a:r>
                      <a:endParaRPr lang="es-ES" sz="1100" b="0" dirty="0">
                        <a:solidFill>
                          <a:schemeClr val="tx2">
                            <a:lumMod val="50000"/>
                          </a:schemeClr>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es-ES" sz="1400" dirty="0">
                          <a:solidFill>
                            <a:schemeClr val="tx2">
                              <a:lumMod val="50000"/>
                            </a:schemeClr>
                          </a:solidFill>
                          <a:effectLst/>
                        </a:rPr>
                        <a:t>Descenso del gasto cardíaco (RCP).</a:t>
                      </a:r>
                      <a:endParaRPr lang="es-ES" sz="1100" dirty="0">
                        <a:solidFill>
                          <a:schemeClr val="tx2">
                            <a:lumMod val="50000"/>
                          </a:schemeClr>
                        </a:solidFill>
                        <a:effectLst/>
                      </a:endParaRPr>
                    </a:p>
                    <a:p>
                      <a:pPr algn="ctr">
                        <a:lnSpc>
                          <a:spcPct val="115000"/>
                        </a:lnSpc>
                        <a:spcAft>
                          <a:spcPts val="0"/>
                        </a:spcAft>
                      </a:pPr>
                      <a:r>
                        <a:rPr lang="es-ES" sz="1400" dirty="0">
                          <a:solidFill>
                            <a:schemeClr val="tx2">
                              <a:lumMod val="50000"/>
                            </a:schemeClr>
                          </a:solidFill>
                          <a:effectLst/>
                        </a:rPr>
                        <a:t>Disminución de la perfusión pulmonar (TEP, Taponamiento…).</a:t>
                      </a:r>
                      <a:endParaRPr lang="es-ES" sz="1100" dirty="0">
                        <a:solidFill>
                          <a:schemeClr val="tx2">
                            <a:lumMod val="50000"/>
                          </a:schemeClr>
                        </a:solidFill>
                        <a:effectLst/>
                      </a:endParaRPr>
                    </a:p>
                    <a:p>
                      <a:pPr algn="ctr">
                        <a:lnSpc>
                          <a:spcPct val="115000"/>
                        </a:lnSpc>
                        <a:spcAft>
                          <a:spcPts val="0"/>
                        </a:spcAft>
                      </a:pPr>
                      <a:r>
                        <a:rPr lang="es-ES" sz="1400" dirty="0">
                          <a:solidFill>
                            <a:schemeClr val="tx2">
                              <a:lumMod val="50000"/>
                            </a:schemeClr>
                          </a:solidFill>
                          <a:effectLst/>
                        </a:rPr>
                        <a:t>Hipovolemias severas súbitas (rotura aneurisma, rotura esplénica…).</a:t>
                      </a:r>
                      <a:endParaRPr lang="es-ES" sz="1100" dirty="0">
                        <a:solidFill>
                          <a:schemeClr val="tx2">
                            <a:lumMod val="50000"/>
                          </a:schemeClr>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es-ES" sz="1400" dirty="0">
                          <a:solidFill>
                            <a:schemeClr val="tx2">
                              <a:lumMod val="50000"/>
                            </a:schemeClr>
                          </a:solidFill>
                          <a:effectLst/>
                        </a:rPr>
                        <a:t>Hiperventilación</a:t>
                      </a:r>
                      <a:endParaRPr lang="es-ES" sz="1100" dirty="0">
                        <a:solidFill>
                          <a:schemeClr val="tx2">
                            <a:lumMod val="50000"/>
                          </a:schemeClr>
                        </a:solidFill>
                        <a:effectLst/>
                        <a:latin typeface="Calibri"/>
                        <a:ea typeface="Calibri"/>
                        <a:cs typeface="Times New Roman"/>
                      </a:endParaRPr>
                    </a:p>
                  </a:txBody>
                  <a:tcPr marL="68580" marR="68580" marT="0" marB="0">
                    <a:solidFill>
                      <a:schemeClr val="tx2">
                        <a:lumMod val="20000"/>
                        <a:lumOff val="80000"/>
                      </a:schemeClr>
                    </a:solidFill>
                  </a:tcPr>
                </a:tc>
              </a:tr>
              <a:tr h="0">
                <a:tc gridSpan="3">
                  <a:txBody>
                    <a:bodyPr/>
                    <a:lstStyle/>
                    <a:p>
                      <a:pPr>
                        <a:lnSpc>
                          <a:spcPct val="115000"/>
                        </a:lnSpc>
                        <a:spcAft>
                          <a:spcPts val="0"/>
                        </a:spcAft>
                      </a:pPr>
                      <a:r>
                        <a:rPr lang="es-ES" sz="1400" dirty="0">
                          <a:solidFill>
                            <a:schemeClr val="tx2">
                              <a:lumMod val="50000"/>
                            </a:schemeClr>
                          </a:solidFill>
                          <a:effectLst/>
                        </a:rPr>
                        <a:t>Otras:</a:t>
                      </a:r>
                      <a:endParaRPr lang="es-ES" sz="1100" dirty="0">
                        <a:solidFill>
                          <a:schemeClr val="tx2">
                            <a:lumMod val="50000"/>
                          </a:schemeClr>
                        </a:solidFill>
                        <a:effectLst/>
                      </a:endParaRPr>
                    </a:p>
                    <a:p>
                      <a:pPr marL="342900" lvl="0" indent="-342900">
                        <a:lnSpc>
                          <a:spcPct val="115000"/>
                        </a:lnSpc>
                        <a:spcAft>
                          <a:spcPts val="0"/>
                        </a:spcAft>
                        <a:buFont typeface="Times New Roman"/>
                        <a:buChar char="-"/>
                      </a:pPr>
                      <a:r>
                        <a:rPr lang="es-ES" sz="1400" dirty="0" err="1">
                          <a:solidFill>
                            <a:schemeClr val="tx2">
                              <a:lumMod val="50000"/>
                            </a:schemeClr>
                          </a:solidFill>
                          <a:effectLst/>
                        </a:rPr>
                        <a:t>Cetoacidosis</a:t>
                      </a:r>
                      <a:r>
                        <a:rPr lang="es-ES" sz="1400" dirty="0">
                          <a:solidFill>
                            <a:schemeClr val="tx2">
                              <a:lumMod val="50000"/>
                            </a:schemeClr>
                          </a:solidFill>
                          <a:effectLst/>
                        </a:rPr>
                        <a:t> diabética.</a:t>
                      </a:r>
                      <a:endParaRPr lang="es-ES" sz="1100" dirty="0">
                        <a:solidFill>
                          <a:schemeClr val="tx2">
                            <a:lumMod val="50000"/>
                          </a:schemeClr>
                        </a:solidFill>
                        <a:effectLst/>
                        <a:latin typeface="Calibri"/>
                        <a:ea typeface="Calibri"/>
                        <a:cs typeface="Times New Roman"/>
                      </a:endParaRPr>
                    </a:p>
                  </a:txBody>
                  <a:tcPr marL="68580" marR="68580" marT="0" marB="0">
                    <a:solidFill>
                      <a:schemeClr val="tx2">
                        <a:lumMod val="20000"/>
                        <a:lumOff val="80000"/>
                      </a:schemeClr>
                    </a:solidFill>
                  </a:tcPr>
                </a:tc>
                <a:tc hMerge="1">
                  <a:txBody>
                    <a:bodyPr/>
                    <a:lstStyle/>
                    <a:p>
                      <a:endParaRPr lang="es-ES"/>
                    </a:p>
                  </a:txBody>
                  <a:tcPr/>
                </a:tc>
                <a:tc hMerge="1">
                  <a:txBody>
                    <a:bodyPr/>
                    <a:lstStyle/>
                    <a:p>
                      <a:endParaRPr lang="es-ES"/>
                    </a:p>
                  </a:txBody>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190746906"/>
              </p:ext>
            </p:extLst>
          </p:nvPr>
        </p:nvGraphicFramePr>
        <p:xfrm>
          <a:off x="683568" y="3789039"/>
          <a:ext cx="7704855" cy="2496309"/>
        </p:xfrm>
        <a:graphic>
          <a:graphicData uri="http://schemas.openxmlformats.org/drawingml/2006/table">
            <a:tbl>
              <a:tblPr firstRow="1" firstCol="1" bandRow="1">
                <a:tableStyleId>{5C22544A-7EE6-4342-B048-85BDC9FD1C3A}</a:tableStyleId>
              </a:tblPr>
              <a:tblGrid>
                <a:gridCol w="2567988"/>
                <a:gridCol w="2567988"/>
                <a:gridCol w="2568879"/>
              </a:tblGrid>
              <a:tr h="277368">
                <a:tc gridSpan="3">
                  <a:txBody>
                    <a:bodyPr/>
                    <a:lstStyle/>
                    <a:p>
                      <a:pPr algn="ctr">
                        <a:lnSpc>
                          <a:spcPct val="115000"/>
                        </a:lnSpc>
                        <a:spcAft>
                          <a:spcPts val="0"/>
                        </a:spcAft>
                      </a:pPr>
                      <a:r>
                        <a:rPr lang="es-ES" sz="1400" b="1" dirty="0">
                          <a:solidFill>
                            <a:schemeClr val="tx2">
                              <a:lumMod val="50000"/>
                            </a:schemeClr>
                          </a:solidFill>
                          <a:effectLst/>
                        </a:rPr>
                        <a:t>Situaciones que aumentan la EtCO2</a:t>
                      </a:r>
                      <a:endParaRPr lang="es-ES" sz="1100" b="1" dirty="0">
                        <a:solidFill>
                          <a:schemeClr val="tx2">
                            <a:lumMod val="50000"/>
                          </a:schemeClr>
                        </a:solidFill>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r>
              <a:tr h="277368">
                <a:tc>
                  <a:txBody>
                    <a:bodyPr/>
                    <a:lstStyle/>
                    <a:p>
                      <a:pPr algn="ctr">
                        <a:lnSpc>
                          <a:spcPct val="115000"/>
                        </a:lnSpc>
                        <a:spcAft>
                          <a:spcPts val="0"/>
                        </a:spcAft>
                      </a:pPr>
                      <a:r>
                        <a:rPr lang="es-ES" sz="1400" b="1">
                          <a:solidFill>
                            <a:schemeClr val="tx2">
                              <a:lumMod val="50000"/>
                            </a:schemeClr>
                          </a:solidFill>
                          <a:effectLst/>
                        </a:rPr>
                        <a:t>Metabólicas</a:t>
                      </a:r>
                      <a:endParaRPr lang="es-ES" sz="1100" b="1">
                        <a:solidFill>
                          <a:schemeClr val="tx2">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b="1" dirty="0">
                          <a:solidFill>
                            <a:schemeClr val="tx2">
                              <a:lumMod val="50000"/>
                            </a:schemeClr>
                          </a:solidFill>
                          <a:effectLst/>
                        </a:rPr>
                        <a:t>Perfusión</a:t>
                      </a:r>
                      <a:endParaRPr lang="es-ES" sz="1100" b="1" dirty="0">
                        <a:solidFill>
                          <a:schemeClr val="tx2">
                            <a:lumMod val="50000"/>
                          </a:schemeClr>
                        </a:solidFill>
                        <a:effectLst/>
                        <a:latin typeface="Calibri"/>
                        <a:ea typeface="Calibri"/>
                        <a:cs typeface="Times New Roman"/>
                      </a:endParaRPr>
                    </a:p>
                  </a:txBody>
                  <a:tcPr marL="68580" marR="68580" marT="0" marB="0">
                    <a:solidFill>
                      <a:schemeClr val="accent1"/>
                    </a:solidFill>
                  </a:tcPr>
                </a:tc>
                <a:tc>
                  <a:txBody>
                    <a:bodyPr/>
                    <a:lstStyle/>
                    <a:p>
                      <a:pPr algn="ctr">
                        <a:lnSpc>
                          <a:spcPct val="115000"/>
                        </a:lnSpc>
                        <a:spcAft>
                          <a:spcPts val="0"/>
                        </a:spcAft>
                      </a:pPr>
                      <a:r>
                        <a:rPr lang="es-ES" sz="1400" b="1" dirty="0">
                          <a:solidFill>
                            <a:schemeClr val="tx2">
                              <a:lumMod val="50000"/>
                            </a:schemeClr>
                          </a:solidFill>
                          <a:effectLst/>
                        </a:rPr>
                        <a:t>Ventilación</a:t>
                      </a:r>
                      <a:endParaRPr lang="es-ES" sz="1100" b="1" dirty="0">
                        <a:solidFill>
                          <a:schemeClr val="tx2">
                            <a:lumMod val="50000"/>
                          </a:schemeClr>
                        </a:solidFill>
                        <a:effectLst/>
                        <a:latin typeface="Calibri"/>
                        <a:ea typeface="Calibri"/>
                        <a:cs typeface="Times New Roman"/>
                      </a:endParaRPr>
                    </a:p>
                  </a:txBody>
                  <a:tcPr marL="68580" marR="68580" marT="0" marB="0">
                    <a:solidFill>
                      <a:schemeClr val="accent1"/>
                    </a:solidFill>
                  </a:tcPr>
                </a:tc>
              </a:tr>
              <a:tr h="1109470">
                <a:tc>
                  <a:txBody>
                    <a:bodyPr/>
                    <a:lstStyle/>
                    <a:p>
                      <a:pPr algn="ctr">
                        <a:lnSpc>
                          <a:spcPct val="115000"/>
                        </a:lnSpc>
                        <a:spcAft>
                          <a:spcPts val="0"/>
                        </a:spcAft>
                      </a:pPr>
                      <a:r>
                        <a:rPr lang="es-ES" sz="1400" b="0" dirty="0">
                          <a:solidFill>
                            <a:schemeClr val="tx2">
                              <a:lumMod val="50000"/>
                            </a:schemeClr>
                          </a:solidFill>
                          <a:effectLst/>
                        </a:rPr>
                        <a:t>Hipertermia</a:t>
                      </a:r>
                      <a:endParaRPr lang="es-ES" sz="1100" b="0" dirty="0">
                        <a:solidFill>
                          <a:schemeClr val="tx2">
                            <a:lumMod val="50000"/>
                          </a:schemeClr>
                        </a:solidFill>
                        <a:effectLst/>
                      </a:endParaRPr>
                    </a:p>
                    <a:p>
                      <a:pPr algn="ctr">
                        <a:lnSpc>
                          <a:spcPct val="115000"/>
                        </a:lnSpc>
                        <a:spcAft>
                          <a:spcPts val="0"/>
                        </a:spcAft>
                      </a:pPr>
                      <a:r>
                        <a:rPr lang="es-ES" sz="1400" b="0" dirty="0">
                          <a:solidFill>
                            <a:schemeClr val="tx2">
                              <a:lumMod val="50000"/>
                            </a:schemeClr>
                          </a:solidFill>
                          <a:effectLst/>
                        </a:rPr>
                        <a:t>Aumento actividad muscular (temblor, convulsión…).</a:t>
                      </a:r>
                      <a:endParaRPr lang="es-ES" sz="1100" b="0" dirty="0">
                        <a:solidFill>
                          <a:schemeClr val="tx2">
                            <a:lumMod val="50000"/>
                          </a:schemeClr>
                        </a:solidFill>
                        <a:effectLst/>
                      </a:endParaRPr>
                    </a:p>
                    <a:p>
                      <a:pPr algn="ctr">
                        <a:lnSpc>
                          <a:spcPct val="115000"/>
                        </a:lnSpc>
                        <a:spcAft>
                          <a:spcPts val="0"/>
                        </a:spcAft>
                      </a:pPr>
                      <a:r>
                        <a:rPr lang="es-ES" sz="1400" b="0" dirty="0">
                          <a:solidFill>
                            <a:schemeClr val="tx2">
                              <a:lumMod val="50000"/>
                            </a:schemeClr>
                          </a:solidFill>
                          <a:effectLst/>
                        </a:rPr>
                        <a:t>Dolor</a:t>
                      </a:r>
                      <a:endParaRPr lang="es-ES" sz="1100" b="0" dirty="0">
                        <a:solidFill>
                          <a:schemeClr val="tx2">
                            <a:lumMod val="50000"/>
                          </a:schemeClr>
                        </a:solidFill>
                        <a:effectLst/>
                        <a:latin typeface="Calibri"/>
                        <a:ea typeface="Calibri"/>
                        <a:cs typeface="Times New Roman"/>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es-ES" sz="1400" dirty="0">
                          <a:effectLst/>
                        </a:rPr>
                        <a:t>Aumento del gasto cardíaco (RCP)</a:t>
                      </a:r>
                      <a:endParaRPr lang="es-ES" sz="1100" dirty="0">
                        <a:effectLst/>
                        <a:latin typeface="Calibri"/>
                        <a:ea typeface="Calibri"/>
                        <a:cs typeface="Times New Roman"/>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es-ES" sz="1400" dirty="0">
                          <a:effectLst/>
                        </a:rPr>
                        <a:t>EPOC </a:t>
                      </a:r>
                      <a:r>
                        <a:rPr lang="es-ES" sz="1400" dirty="0" err="1">
                          <a:effectLst/>
                        </a:rPr>
                        <a:t>hipercápnico</a:t>
                      </a:r>
                      <a:endParaRPr lang="es-ES" sz="1100" dirty="0">
                        <a:effectLst/>
                      </a:endParaRPr>
                    </a:p>
                    <a:p>
                      <a:pPr algn="ctr">
                        <a:lnSpc>
                          <a:spcPct val="115000"/>
                        </a:lnSpc>
                        <a:spcAft>
                          <a:spcPts val="0"/>
                        </a:spcAft>
                      </a:pPr>
                      <a:r>
                        <a:rPr lang="es-ES" sz="1400" dirty="0" err="1">
                          <a:effectLst/>
                        </a:rPr>
                        <a:t>Hipoventilación</a:t>
                      </a:r>
                      <a:endParaRPr lang="es-ES" sz="1100" dirty="0">
                        <a:effectLst/>
                      </a:endParaRPr>
                    </a:p>
                    <a:p>
                      <a:pPr algn="ctr">
                        <a:lnSpc>
                          <a:spcPct val="115000"/>
                        </a:lnSpc>
                        <a:spcAft>
                          <a:spcPts val="0"/>
                        </a:spcAft>
                      </a:pPr>
                      <a:r>
                        <a:rPr lang="es-ES" sz="1400" dirty="0">
                          <a:effectLst/>
                        </a:rPr>
                        <a:t> </a:t>
                      </a:r>
                      <a:endParaRPr lang="es-ES" sz="1100" dirty="0">
                        <a:effectLst/>
                        <a:latin typeface="Calibri"/>
                        <a:ea typeface="Calibri"/>
                        <a:cs typeface="Times New Roman"/>
                      </a:endParaRPr>
                    </a:p>
                  </a:txBody>
                  <a:tcPr marL="68580" marR="68580" marT="0" marB="0">
                    <a:solidFill>
                      <a:schemeClr val="accent1">
                        <a:lumMod val="20000"/>
                        <a:lumOff val="80000"/>
                      </a:schemeClr>
                    </a:solidFill>
                  </a:tcPr>
                </a:tc>
              </a:tr>
              <a:tr h="832103">
                <a:tc gridSpan="3">
                  <a:txBody>
                    <a:bodyPr/>
                    <a:lstStyle/>
                    <a:p>
                      <a:pPr>
                        <a:lnSpc>
                          <a:spcPct val="115000"/>
                        </a:lnSpc>
                        <a:spcAft>
                          <a:spcPts val="0"/>
                        </a:spcAft>
                      </a:pPr>
                      <a:r>
                        <a:rPr lang="es-ES" sz="1400" dirty="0">
                          <a:effectLst/>
                        </a:rPr>
                        <a:t>Otras:</a:t>
                      </a:r>
                      <a:endParaRPr lang="es-ES" sz="1100" dirty="0">
                        <a:effectLst/>
                      </a:endParaRPr>
                    </a:p>
                    <a:p>
                      <a:pPr marL="342900" lvl="0" indent="-342900">
                        <a:lnSpc>
                          <a:spcPct val="115000"/>
                        </a:lnSpc>
                        <a:spcAft>
                          <a:spcPts val="0"/>
                        </a:spcAft>
                        <a:buFont typeface="Times New Roman"/>
                        <a:buChar char="-"/>
                      </a:pPr>
                      <a:r>
                        <a:rPr lang="es-ES" sz="1400" dirty="0">
                          <a:effectLst/>
                        </a:rPr>
                        <a:t>Administración de bicarbonato.</a:t>
                      </a:r>
                      <a:endParaRPr lang="es-ES" sz="1100" dirty="0">
                        <a:effectLst/>
                      </a:endParaRPr>
                    </a:p>
                    <a:p>
                      <a:pPr marL="342900" lvl="0" indent="-342900">
                        <a:lnSpc>
                          <a:spcPct val="115000"/>
                        </a:lnSpc>
                        <a:spcAft>
                          <a:spcPts val="0"/>
                        </a:spcAft>
                        <a:buFont typeface="Times New Roman"/>
                        <a:buChar char="-"/>
                      </a:pPr>
                      <a:r>
                        <a:rPr lang="es-ES" sz="1400" dirty="0">
                          <a:effectLst/>
                        </a:rPr>
                        <a:t>Liberación de torniquete.</a:t>
                      </a:r>
                      <a:endParaRPr lang="es-ES" sz="1100" dirty="0">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val="37700424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9"/>
            <a:ext cx="7632848" cy="4537734"/>
          </a:xfrm>
          <a:prstGeom prst="rect">
            <a:avLst/>
          </a:prstGeom>
          <a:noFill/>
          <a:ln>
            <a:noFill/>
          </a:ln>
        </p:spPr>
      </p:pic>
    </p:spTree>
    <p:extLst>
      <p:ext uri="{BB962C8B-B14F-4D97-AF65-F5344CB8AC3E}">
        <p14:creationId xmlns:p14="http://schemas.microsoft.com/office/powerpoint/2010/main" val="1502332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200" dirty="0" smtClean="0">
                <a:solidFill>
                  <a:schemeClr val="tx2">
                    <a:lumMod val="75000"/>
                  </a:schemeClr>
                </a:solidFill>
                <a:latin typeface="Arial" pitchFamily="34" charset="0"/>
                <a:cs typeface="Arial" pitchFamily="34" charset="0"/>
              </a:rPr>
              <a:t>Entre las siguientes fases, cuál no forma parte del sistema SBAR: </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187624" y="2420888"/>
            <a:ext cx="6196405" cy="1885807"/>
          </a:xfrm>
        </p:spPr>
        <p:txBody>
          <a:bodyPr/>
          <a:lstStyle/>
          <a:p>
            <a:pPr marL="457200" indent="-457200">
              <a:buClr>
                <a:schemeClr val="tx2">
                  <a:lumMod val="75000"/>
                </a:schemeClr>
              </a:buClr>
              <a:buFont typeface="+mj-lt"/>
              <a:buAutoNum type="alphaLcParenR"/>
            </a:pPr>
            <a:r>
              <a:rPr lang="es-ES" dirty="0" err="1" smtClean="0">
                <a:solidFill>
                  <a:schemeClr val="tx2">
                    <a:lumMod val="75000"/>
                  </a:schemeClr>
                </a:solidFill>
              </a:rPr>
              <a:t>Background</a:t>
            </a:r>
            <a:r>
              <a:rPr lang="es-ES" dirty="0" smtClean="0">
                <a:solidFill>
                  <a:schemeClr val="tx2">
                    <a:lumMod val="75000"/>
                  </a:schemeClr>
                </a:solidFill>
              </a:rPr>
              <a:t> (antecedentes).</a:t>
            </a:r>
          </a:p>
          <a:p>
            <a:pPr marL="457200" indent="-457200">
              <a:buClr>
                <a:schemeClr val="tx2">
                  <a:lumMod val="75000"/>
                </a:schemeClr>
              </a:buClr>
              <a:buFont typeface="+mj-lt"/>
              <a:buAutoNum type="alphaLcParenR"/>
            </a:pPr>
            <a:r>
              <a:rPr lang="es-ES" dirty="0" err="1" smtClean="0">
                <a:solidFill>
                  <a:schemeClr val="tx2">
                    <a:lumMod val="75000"/>
                  </a:schemeClr>
                </a:solidFill>
              </a:rPr>
              <a:t>Assessment</a:t>
            </a:r>
            <a:r>
              <a:rPr lang="es-ES" dirty="0" smtClean="0">
                <a:solidFill>
                  <a:schemeClr val="tx2">
                    <a:lumMod val="75000"/>
                  </a:schemeClr>
                </a:solidFill>
              </a:rPr>
              <a:t> (valoración).</a:t>
            </a:r>
          </a:p>
          <a:p>
            <a:pPr marL="457200" indent="-457200">
              <a:buClr>
                <a:schemeClr val="tx2">
                  <a:lumMod val="75000"/>
                </a:schemeClr>
              </a:buClr>
              <a:buFont typeface="+mj-lt"/>
              <a:buAutoNum type="alphaLcParenR"/>
            </a:pPr>
            <a:r>
              <a:rPr lang="es-ES" dirty="0" err="1" smtClean="0">
                <a:solidFill>
                  <a:schemeClr val="tx2">
                    <a:lumMod val="75000"/>
                  </a:schemeClr>
                </a:solidFill>
              </a:rPr>
              <a:t>Read</a:t>
            </a:r>
            <a:r>
              <a:rPr lang="es-ES" dirty="0" smtClean="0">
                <a:solidFill>
                  <a:schemeClr val="tx2">
                    <a:lumMod val="75000"/>
                  </a:schemeClr>
                </a:solidFill>
              </a:rPr>
              <a:t>-back (releer).</a:t>
            </a:r>
          </a:p>
          <a:p>
            <a:pPr marL="457200" indent="-457200">
              <a:buClr>
                <a:schemeClr val="tx2">
                  <a:lumMod val="75000"/>
                </a:schemeClr>
              </a:buClr>
              <a:buFont typeface="+mj-lt"/>
              <a:buAutoNum type="alphaLcParenR"/>
            </a:pPr>
            <a:r>
              <a:rPr lang="es-ES" dirty="0" smtClean="0">
                <a:solidFill>
                  <a:schemeClr val="tx2">
                    <a:lumMod val="75000"/>
                  </a:schemeClr>
                </a:solidFill>
              </a:rPr>
              <a:t>Recomendaciones.</a:t>
            </a:r>
            <a:endParaRPr lang="es-ES" dirty="0">
              <a:solidFill>
                <a:schemeClr val="tx2">
                  <a:lumMod val="75000"/>
                </a:schemeClr>
              </a:solidFill>
            </a:endParaRPr>
          </a:p>
        </p:txBody>
      </p:sp>
      <p:sp>
        <p:nvSpPr>
          <p:cNvPr id="4" name="3 Elipse"/>
          <p:cNvSpPr/>
          <p:nvPr/>
        </p:nvSpPr>
        <p:spPr>
          <a:xfrm>
            <a:off x="1094871" y="3284984"/>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2265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3 Imagen" descr="C:\Users\MARTA\Desktop\OPOSICIONES\MANEJO VÍA AÉREA\CAPNOGRAFÍA\capnografia-5 (1).jpg"/>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6386"/>
            <a:ext cx="7560840" cy="6456045"/>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196752"/>
            <a:ext cx="5976663" cy="4320480"/>
          </a:xfrm>
          <a:prstGeom prst="rect">
            <a:avLst/>
          </a:prstGeom>
          <a:noFill/>
        </p:spPr>
      </p:pic>
    </p:spTree>
    <p:extLst>
      <p:ext uri="{BB962C8B-B14F-4D97-AF65-F5344CB8AC3E}">
        <p14:creationId xmlns:p14="http://schemas.microsoft.com/office/powerpoint/2010/main" val="380832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600" dirty="0" smtClean="0">
                <a:solidFill>
                  <a:schemeClr val="tx2">
                    <a:lumMod val="75000"/>
                  </a:schemeClr>
                </a:solidFill>
                <a:latin typeface="Arial" pitchFamily="34" charset="0"/>
                <a:cs typeface="Arial" pitchFamily="34" charset="0"/>
              </a:rPr>
              <a:t>¿Cuál no es contraindicación de VMNI?</a:t>
            </a:r>
            <a:endParaRPr lang="es-ES" sz="36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331640" y="2564904"/>
            <a:ext cx="6196405" cy="1957815"/>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Inestabilidad hemodinámica.</a:t>
            </a:r>
          </a:p>
          <a:p>
            <a:pPr marL="457200" indent="-457200">
              <a:buClr>
                <a:schemeClr val="tx2">
                  <a:lumMod val="75000"/>
                </a:schemeClr>
              </a:buClr>
              <a:buFont typeface="+mj-lt"/>
              <a:buAutoNum type="alphaLcParenR"/>
            </a:pPr>
            <a:r>
              <a:rPr lang="es-ES" dirty="0" smtClean="0">
                <a:solidFill>
                  <a:schemeClr val="tx2">
                    <a:lumMod val="75000"/>
                  </a:schemeClr>
                </a:solidFill>
              </a:rPr>
              <a:t>Cirugía gástrica reciente. </a:t>
            </a:r>
          </a:p>
          <a:p>
            <a:pPr marL="457200" indent="-457200">
              <a:buClr>
                <a:schemeClr val="tx2">
                  <a:lumMod val="75000"/>
                </a:schemeClr>
              </a:buClr>
              <a:buFont typeface="+mj-lt"/>
              <a:buAutoNum type="alphaLcParenR"/>
            </a:pPr>
            <a:r>
              <a:rPr lang="es-ES" dirty="0" smtClean="0">
                <a:solidFill>
                  <a:schemeClr val="tx2">
                    <a:lumMod val="75000"/>
                  </a:schemeClr>
                </a:solidFill>
              </a:rPr>
              <a:t>Trauma torácico.</a:t>
            </a:r>
          </a:p>
          <a:p>
            <a:pPr marL="457200" indent="-457200">
              <a:buClr>
                <a:schemeClr val="tx2">
                  <a:lumMod val="75000"/>
                </a:schemeClr>
              </a:buClr>
              <a:buFont typeface="+mj-lt"/>
              <a:buAutoNum type="alphaLcParenR"/>
            </a:pPr>
            <a:r>
              <a:rPr lang="es-ES" dirty="0" smtClean="0">
                <a:solidFill>
                  <a:schemeClr val="tx2">
                    <a:lumMod val="75000"/>
                  </a:schemeClr>
                </a:solidFill>
              </a:rPr>
              <a:t>Mal manejo secreciones.</a:t>
            </a:r>
            <a:endParaRPr lang="es-ES" dirty="0">
              <a:solidFill>
                <a:schemeClr val="tx2">
                  <a:lumMod val="75000"/>
                </a:schemeClr>
              </a:solidFill>
            </a:endParaRPr>
          </a:p>
        </p:txBody>
      </p:sp>
      <p:sp>
        <p:nvSpPr>
          <p:cNvPr id="4" name="3 Elipse"/>
          <p:cNvSpPr/>
          <p:nvPr/>
        </p:nvSpPr>
        <p:spPr>
          <a:xfrm>
            <a:off x="1259632" y="3501008"/>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8276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ES" sz="3200" dirty="0" smtClean="0">
                <a:solidFill>
                  <a:schemeClr val="tx2">
                    <a:lumMod val="75000"/>
                  </a:schemeClr>
                </a:solidFill>
                <a:latin typeface="Arial" pitchFamily="34" charset="0"/>
                <a:cs typeface="Arial" pitchFamily="34" charset="0"/>
              </a:rPr>
              <a:t>Con respecto a las alteraciones parciales de la conciencia, señale lo incorrecto:</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403648" y="2348880"/>
            <a:ext cx="6196405" cy="3469983"/>
          </a:xfrm>
        </p:spPr>
        <p:txBody>
          <a:bodyPr>
            <a:normAutofit fontScale="85000" lnSpcReduction="10000"/>
          </a:bodyPr>
          <a:lstStyle/>
          <a:p>
            <a:r>
              <a:rPr lang="es-ES" dirty="0">
                <a:solidFill>
                  <a:schemeClr val="tx2">
                    <a:lumMod val="75000"/>
                  </a:schemeClr>
                </a:solidFill>
                <a:latin typeface="Arial" pitchFamily="34" charset="0"/>
                <a:cs typeface="Arial" pitchFamily="34" charset="0"/>
              </a:rPr>
              <a:t>SOMNOLENCIA: tendencia al sueño con respuesta adecuada a órdenes verbales simples y complejas, así como a estímulos dolorosos, pero al poco tiempo vuelve a su estado </a:t>
            </a:r>
            <a:r>
              <a:rPr lang="es-ES" dirty="0" smtClean="0">
                <a:solidFill>
                  <a:schemeClr val="tx2">
                    <a:lumMod val="75000"/>
                  </a:schemeClr>
                </a:solidFill>
                <a:latin typeface="Arial" pitchFamily="34" charset="0"/>
                <a:cs typeface="Arial" pitchFamily="34" charset="0"/>
              </a:rPr>
              <a:t>inicial.</a:t>
            </a:r>
          </a:p>
          <a:p>
            <a:r>
              <a:rPr lang="es-ES" dirty="0">
                <a:solidFill>
                  <a:schemeClr val="tx2">
                    <a:lumMod val="75000"/>
                  </a:schemeClr>
                </a:solidFill>
                <a:latin typeface="Arial" pitchFamily="34" charset="0"/>
                <a:cs typeface="Arial" pitchFamily="34" charset="0"/>
              </a:rPr>
              <a:t>OBNUBILACIÓN: </a:t>
            </a:r>
            <a:r>
              <a:rPr lang="es-ES" dirty="0" smtClean="0">
                <a:solidFill>
                  <a:schemeClr val="tx2">
                    <a:lumMod val="75000"/>
                  </a:schemeClr>
                </a:solidFill>
                <a:latin typeface="Arial" pitchFamily="34" charset="0"/>
                <a:cs typeface="Arial" pitchFamily="34" charset="0"/>
              </a:rPr>
              <a:t>respuesta  </a:t>
            </a:r>
            <a:r>
              <a:rPr lang="es-ES" dirty="0">
                <a:solidFill>
                  <a:schemeClr val="tx2">
                    <a:lumMod val="75000"/>
                  </a:schemeClr>
                </a:solidFill>
                <a:latin typeface="Arial" pitchFamily="34" charset="0"/>
                <a:cs typeface="Arial" pitchFamily="34" charset="0"/>
              </a:rPr>
              <a:t>a órdenes verbales </a:t>
            </a:r>
            <a:r>
              <a:rPr lang="es-ES" dirty="0" smtClean="0">
                <a:solidFill>
                  <a:schemeClr val="tx2">
                    <a:lumMod val="75000"/>
                  </a:schemeClr>
                </a:solidFill>
                <a:latin typeface="Arial" pitchFamily="34" charset="0"/>
                <a:cs typeface="Arial" pitchFamily="34" charset="0"/>
              </a:rPr>
              <a:t>complejas </a:t>
            </a:r>
            <a:r>
              <a:rPr lang="es-ES" dirty="0">
                <a:solidFill>
                  <a:schemeClr val="tx2">
                    <a:lumMod val="75000"/>
                  </a:schemeClr>
                </a:solidFill>
                <a:latin typeface="Arial" pitchFamily="34" charset="0"/>
                <a:cs typeface="Arial" pitchFamily="34" charset="0"/>
              </a:rPr>
              <a:t>y a estímulos </a:t>
            </a:r>
            <a:r>
              <a:rPr lang="es-ES" dirty="0" smtClean="0">
                <a:solidFill>
                  <a:schemeClr val="tx2">
                    <a:lumMod val="75000"/>
                  </a:schemeClr>
                </a:solidFill>
                <a:latin typeface="Arial" pitchFamily="34" charset="0"/>
                <a:cs typeface="Arial" pitchFamily="34" charset="0"/>
              </a:rPr>
              <a:t>dolorosos.</a:t>
            </a:r>
          </a:p>
          <a:p>
            <a:r>
              <a:rPr lang="es-ES" dirty="0">
                <a:solidFill>
                  <a:schemeClr val="tx2">
                    <a:lumMod val="75000"/>
                  </a:schemeClr>
                </a:solidFill>
                <a:latin typeface="Arial" pitchFamily="34" charset="0"/>
                <a:cs typeface="Arial" pitchFamily="34" charset="0"/>
              </a:rPr>
              <a:t>DELIRIUM: desconocimiento del mundo exterior, vivencia de la interior como global. Predominan las ilusiones y alucinaciones</a:t>
            </a:r>
            <a:r>
              <a:rPr lang="es-ES" dirty="0" smtClean="0">
                <a:solidFill>
                  <a:schemeClr val="tx2">
                    <a:lumMod val="75000"/>
                  </a:schemeClr>
                </a:solidFill>
                <a:latin typeface="Arial" pitchFamily="34" charset="0"/>
                <a:cs typeface="Arial" pitchFamily="34" charset="0"/>
              </a:rPr>
              <a:t>.</a:t>
            </a:r>
          </a:p>
          <a:p>
            <a:r>
              <a:rPr lang="es-ES" dirty="0">
                <a:solidFill>
                  <a:schemeClr val="tx2">
                    <a:lumMod val="75000"/>
                  </a:schemeClr>
                </a:solidFill>
                <a:latin typeface="Arial" pitchFamily="34" charset="0"/>
                <a:cs typeface="Arial" pitchFamily="34" charset="0"/>
              </a:rPr>
              <a:t>COMA: verdadero estado de inconciencia, alteración del contenido y la reactividad (vigilia</a:t>
            </a:r>
            <a:r>
              <a:rPr lang="es-ES" dirty="0" smtClean="0">
                <a:solidFill>
                  <a:schemeClr val="tx2">
                    <a:lumMod val="75000"/>
                  </a:schemeClr>
                </a:solidFill>
                <a:latin typeface="Arial" pitchFamily="34" charset="0"/>
                <a:cs typeface="Arial" pitchFamily="34" charset="0"/>
              </a:rPr>
              <a:t>).</a:t>
            </a:r>
            <a:endParaRPr lang="es-ES" dirty="0">
              <a:solidFill>
                <a:schemeClr val="tx2">
                  <a:lumMod val="75000"/>
                </a:schemeClr>
              </a:solidFill>
              <a:latin typeface="Arial" pitchFamily="34" charset="0"/>
              <a:cs typeface="Arial" pitchFamily="34" charset="0"/>
            </a:endParaRPr>
          </a:p>
          <a:p>
            <a:endParaRPr lang="es-ES" dirty="0">
              <a:latin typeface="Arial" pitchFamily="34" charset="0"/>
              <a:cs typeface="Arial" pitchFamily="34" charset="0"/>
            </a:endParaRPr>
          </a:p>
        </p:txBody>
      </p:sp>
      <p:sp>
        <p:nvSpPr>
          <p:cNvPr id="4" name="3 Elipse"/>
          <p:cNvSpPr/>
          <p:nvPr/>
        </p:nvSpPr>
        <p:spPr>
          <a:xfrm>
            <a:off x="1259632" y="3356992"/>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755576" y="620688"/>
            <a:ext cx="7776864" cy="5078313"/>
          </a:xfrm>
          <a:prstGeom prst="rect">
            <a:avLst/>
          </a:prstGeom>
          <a:solidFill>
            <a:schemeClr val="tx2">
              <a:lumMod val="20000"/>
              <a:lumOff val="80000"/>
            </a:schemeClr>
          </a:solidFill>
        </p:spPr>
        <p:txBody>
          <a:bodyPr wrap="square" rtlCol="0">
            <a:spAutoFit/>
          </a:bodyPr>
          <a:lstStyle/>
          <a:p>
            <a:r>
              <a:rPr lang="es-ES" b="1" dirty="0">
                <a:latin typeface="Arial" pitchFamily="34" charset="0"/>
                <a:cs typeface="Arial" pitchFamily="34" charset="0"/>
              </a:rPr>
              <a:t>SOMNOLENCIA</a:t>
            </a:r>
            <a:r>
              <a:rPr lang="es-ES" dirty="0">
                <a:latin typeface="Arial" pitchFamily="34" charset="0"/>
                <a:cs typeface="Arial" pitchFamily="34" charset="0"/>
              </a:rPr>
              <a:t>: tendencia al </a:t>
            </a:r>
            <a:r>
              <a:rPr lang="es-ES" dirty="0" smtClean="0">
                <a:latin typeface="Arial" pitchFamily="34" charset="0"/>
                <a:cs typeface="Arial" pitchFamily="34" charset="0"/>
              </a:rPr>
              <a:t>sueño, </a:t>
            </a:r>
            <a:r>
              <a:rPr lang="es-ES" dirty="0">
                <a:latin typeface="Arial" pitchFamily="34" charset="0"/>
                <a:cs typeface="Arial" pitchFamily="34" charset="0"/>
              </a:rPr>
              <a:t>respuesta adecuada a </a:t>
            </a:r>
            <a:r>
              <a:rPr lang="es-ES" b="1" dirty="0">
                <a:latin typeface="Arial" pitchFamily="34" charset="0"/>
                <a:cs typeface="Arial" pitchFamily="34" charset="0"/>
              </a:rPr>
              <a:t>órdenes verbales simples y complejas</a:t>
            </a:r>
            <a:r>
              <a:rPr lang="es-ES" dirty="0">
                <a:latin typeface="Arial" pitchFamily="34" charset="0"/>
                <a:cs typeface="Arial" pitchFamily="34" charset="0"/>
              </a:rPr>
              <a:t>, así como a </a:t>
            </a:r>
            <a:r>
              <a:rPr lang="es-ES" b="1" dirty="0">
                <a:latin typeface="Arial" pitchFamily="34" charset="0"/>
                <a:cs typeface="Arial" pitchFamily="34" charset="0"/>
              </a:rPr>
              <a:t>estímulos dolorosos</a:t>
            </a:r>
            <a:r>
              <a:rPr lang="es-ES" dirty="0">
                <a:latin typeface="Arial" pitchFamily="34" charset="0"/>
                <a:cs typeface="Arial" pitchFamily="34" charset="0"/>
              </a:rPr>
              <a:t>, pero al poco tiempo vuelve a su estado inicial. </a:t>
            </a:r>
          </a:p>
          <a:p>
            <a:r>
              <a:rPr lang="es-ES" b="1" dirty="0">
                <a:latin typeface="Arial" pitchFamily="34" charset="0"/>
                <a:cs typeface="Arial" pitchFamily="34" charset="0"/>
              </a:rPr>
              <a:t>OBNUBILACIÓN: </a:t>
            </a:r>
            <a:r>
              <a:rPr lang="es-ES" dirty="0" smtClean="0">
                <a:latin typeface="Arial" pitchFamily="34" charset="0"/>
                <a:cs typeface="Arial" pitchFamily="34" charset="0"/>
              </a:rPr>
              <a:t>respuesta  </a:t>
            </a:r>
            <a:r>
              <a:rPr lang="es-ES" dirty="0">
                <a:latin typeface="Arial" pitchFamily="34" charset="0"/>
                <a:cs typeface="Arial" pitchFamily="34" charset="0"/>
              </a:rPr>
              <a:t>a órdenes </a:t>
            </a:r>
            <a:r>
              <a:rPr lang="es-ES" b="1" dirty="0">
                <a:latin typeface="Arial" pitchFamily="34" charset="0"/>
                <a:cs typeface="Arial" pitchFamily="34" charset="0"/>
              </a:rPr>
              <a:t>verbales simples y a estímulos doloroso</a:t>
            </a:r>
            <a:r>
              <a:rPr lang="es-ES" dirty="0">
                <a:latin typeface="Arial" pitchFamily="34" charset="0"/>
                <a:cs typeface="Arial" pitchFamily="34" charset="0"/>
              </a:rPr>
              <a:t>s. No hay respuesta adecuada a órdenes verbales complejas. </a:t>
            </a:r>
          </a:p>
          <a:p>
            <a:r>
              <a:rPr lang="es-ES" b="1" dirty="0">
                <a:latin typeface="Arial" pitchFamily="34" charset="0"/>
                <a:cs typeface="Arial" pitchFamily="34" charset="0"/>
              </a:rPr>
              <a:t>CONFUSIÓN</a:t>
            </a:r>
            <a:r>
              <a:rPr lang="es-ES" dirty="0">
                <a:latin typeface="Arial" pitchFamily="34" charset="0"/>
                <a:cs typeface="Arial" pitchFamily="34" charset="0"/>
              </a:rPr>
              <a:t>: alteración de las funciones mentales superiores principalmente </a:t>
            </a:r>
            <a:r>
              <a:rPr lang="es-ES" b="1" dirty="0">
                <a:latin typeface="Arial" pitchFamily="34" charset="0"/>
                <a:cs typeface="Arial" pitchFamily="34" charset="0"/>
              </a:rPr>
              <a:t>ideación y asociación de ideas</a:t>
            </a:r>
            <a:r>
              <a:rPr lang="es-ES" dirty="0">
                <a:latin typeface="Arial" pitchFamily="34" charset="0"/>
                <a:cs typeface="Arial" pitchFamily="34" charset="0"/>
              </a:rPr>
              <a:t>.</a:t>
            </a:r>
          </a:p>
          <a:p>
            <a:r>
              <a:rPr lang="es-ES" b="1" dirty="0">
                <a:latin typeface="Arial" pitchFamily="34" charset="0"/>
                <a:cs typeface="Arial" pitchFamily="34" charset="0"/>
              </a:rPr>
              <a:t>DELIRIUM</a:t>
            </a:r>
            <a:r>
              <a:rPr lang="es-ES" dirty="0">
                <a:latin typeface="Arial" pitchFamily="34" charset="0"/>
                <a:cs typeface="Arial" pitchFamily="34" charset="0"/>
              </a:rPr>
              <a:t>: desconocimiento del mundo exterior, vivencia de la interior como global. Predominan las ilusiones y alucinaciones.</a:t>
            </a:r>
          </a:p>
          <a:p>
            <a:r>
              <a:rPr lang="es-ES" b="1" dirty="0">
                <a:latin typeface="Arial" pitchFamily="34" charset="0"/>
                <a:cs typeface="Arial" pitchFamily="34" charset="0"/>
              </a:rPr>
              <a:t>ESTUPOR</a:t>
            </a:r>
            <a:r>
              <a:rPr lang="es-ES" dirty="0">
                <a:latin typeface="Arial" pitchFamily="34" charset="0"/>
                <a:cs typeface="Arial" pitchFamily="34" charset="0"/>
              </a:rPr>
              <a:t>: reducción del nivel de vigilia en la que el sujeto </a:t>
            </a:r>
            <a:r>
              <a:rPr lang="es-ES" b="1" dirty="0">
                <a:latin typeface="Arial" pitchFamily="34" charset="0"/>
                <a:cs typeface="Arial" pitchFamily="34" charset="0"/>
              </a:rPr>
              <a:t>precisa de estímulos dolorosos para ser despertado, no responde a ningún tipo de orden verbal</a:t>
            </a:r>
            <a:r>
              <a:rPr lang="es-ES" dirty="0">
                <a:latin typeface="Arial" pitchFamily="34" charset="0"/>
                <a:cs typeface="Arial" pitchFamily="34" charset="0"/>
              </a:rPr>
              <a:t>. Alteración global del contenido de conciencia, con reactividad conservada. ABRE LOS OJOS.</a:t>
            </a:r>
          </a:p>
          <a:p>
            <a:r>
              <a:rPr lang="es-ES" b="1" dirty="0">
                <a:latin typeface="Arial" pitchFamily="34" charset="0"/>
                <a:cs typeface="Arial" pitchFamily="34" charset="0"/>
              </a:rPr>
              <a:t>COMA</a:t>
            </a:r>
            <a:r>
              <a:rPr lang="es-ES" dirty="0">
                <a:latin typeface="Arial" pitchFamily="34" charset="0"/>
                <a:cs typeface="Arial" pitchFamily="34" charset="0"/>
              </a:rPr>
              <a:t>: </a:t>
            </a:r>
            <a:r>
              <a:rPr lang="es-ES" b="1" dirty="0">
                <a:latin typeface="Arial" pitchFamily="34" charset="0"/>
                <a:cs typeface="Arial" pitchFamily="34" charset="0"/>
              </a:rPr>
              <a:t>verdadero estado de inconciencia, alteración del contenido y la reactividad (vigilia). </a:t>
            </a:r>
            <a:r>
              <a:rPr lang="es-ES" dirty="0">
                <a:latin typeface="Arial" pitchFamily="34" charset="0"/>
                <a:cs typeface="Arial" pitchFamily="34" charset="0"/>
              </a:rPr>
              <a:t>El paciente permanece con los ojos cerrados, el despertar no es posible ni con estímulos dolorosos y si se obtienen repuestas estas son inapropiadas; el contenido de la conciencia es inestimable.</a:t>
            </a:r>
          </a:p>
        </p:txBody>
      </p:sp>
    </p:spTree>
    <p:extLst>
      <p:ext uri="{BB962C8B-B14F-4D97-AF65-F5344CB8AC3E}">
        <p14:creationId xmlns:p14="http://schemas.microsoft.com/office/powerpoint/2010/main" val="160779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ES" dirty="0" smtClean="0">
                <a:solidFill>
                  <a:schemeClr val="tx2">
                    <a:lumMod val="75000"/>
                  </a:schemeClr>
                </a:solidFill>
                <a:latin typeface="Arial" pitchFamily="34" charset="0"/>
                <a:cs typeface="Arial" pitchFamily="34" charset="0"/>
              </a:rPr>
              <a:t>Son características del coma estructuras, todas excepto:</a:t>
            </a:r>
            <a:endParaRPr lang="es-ES"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475656" y="2852936"/>
            <a:ext cx="6196405" cy="1957815"/>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Súbito.</a:t>
            </a:r>
          </a:p>
          <a:p>
            <a:pPr marL="457200" indent="-457200">
              <a:buClr>
                <a:schemeClr val="tx2">
                  <a:lumMod val="75000"/>
                </a:schemeClr>
              </a:buClr>
              <a:buFont typeface="+mj-lt"/>
              <a:buAutoNum type="alphaLcParenR"/>
            </a:pPr>
            <a:r>
              <a:rPr lang="es-ES" dirty="0" err="1" smtClean="0">
                <a:solidFill>
                  <a:schemeClr val="tx2">
                    <a:lumMod val="75000"/>
                  </a:schemeClr>
                </a:solidFill>
              </a:rPr>
              <a:t>Focalidad</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smtClean="0">
                <a:solidFill>
                  <a:schemeClr val="tx2">
                    <a:lumMod val="75000"/>
                  </a:schemeClr>
                </a:solidFill>
              </a:rPr>
              <a:t>Respiración rápida y profunda.</a:t>
            </a:r>
          </a:p>
          <a:p>
            <a:pPr marL="457200" indent="-457200">
              <a:buClr>
                <a:schemeClr val="tx2">
                  <a:lumMod val="75000"/>
                </a:schemeClr>
              </a:buClr>
              <a:buFont typeface="+mj-lt"/>
              <a:buAutoNum type="alphaLcParenR"/>
            </a:pPr>
            <a:r>
              <a:rPr lang="es-ES" dirty="0" smtClean="0">
                <a:solidFill>
                  <a:schemeClr val="tx2">
                    <a:lumMod val="75000"/>
                  </a:schemeClr>
                </a:solidFill>
              </a:rPr>
              <a:t>Constante.</a:t>
            </a:r>
            <a:endParaRPr lang="es-ES" dirty="0">
              <a:solidFill>
                <a:schemeClr val="tx2">
                  <a:lumMod val="75000"/>
                </a:schemeClr>
              </a:solidFill>
            </a:endParaRPr>
          </a:p>
        </p:txBody>
      </p:sp>
      <p:sp>
        <p:nvSpPr>
          <p:cNvPr id="4" name="3 Elipse"/>
          <p:cNvSpPr/>
          <p:nvPr/>
        </p:nvSpPr>
        <p:spPr>
          <a:xfrm>
            <a:off x="1360823" y="3697343"/>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5" name="4 Tabla"/>
          <p:cNvGraphicFramePr>
            <a:graphicFrameLocks noGrp="1"/>
          </p:cNvGraphicFramePr>
          <p:nvPr>
            <p:extLst>
              <p:ext uri="{D42A27DB-BD31-4B8C-83A1-F6EECF244321}">
                <p14:modId xmlns:p14="http://schemas.microsoft.com/office/powerpoint/2010/main" val="3210853470"/>
              </p:ext>
            </p:extLst>
          </p:nvPr>
        </p:nvGraphicFramePr>
        <p:xfrm>
          <a:off x="1612851" y="260648"/>
          <a:ext cx="6840760" cy="6399876"/>
        </p:xfrm>
        <a:graphic>
          <a:graphicData uri="http://schemas.openxmlformats.org/drawingml/2006/table">
            <a:tbl>
              <a:tblPr firstRow="1" firstCol="1" bandRow="1">
                <a:tableStyleId>{5C22544A-7EE6-4342-B048-85BDC9FD1C3A}</a:tableStyleId>
              </a:tblPr>
              <a:tblGrid>
                <a:gridCol w="3002527"/>
                <a:gridCol w="3838233"/>
              </a:tblGrid>
              <a:tr h="225233">
                <a:tc gridSpan="2">
                  <a:txBody>
                    <a:bodyPr/>
                    <a:lstStyle/>
                    <a:p>
                      <a:pPr algn="ctr">
                        <a:lnSpc>
                          <a:spcPct val="115000"/>
                        </a:lnSpc>
                        <a:spcAft>
                          <a:spcPts val="600"/>
                        </a:spcAft>
                      </a:pPr>
                      <a:r>
                        <a:rPr lang="es-ES" sz="1600" b="1" dirty="0">
                          <a:solidFill>
                            <a:schemeClr val="tx1"/>
                          </a:solidFill>
                          <a:effectLst/>
                        </a:rPr>
                        <a:t>Diferencias entre el coma estructural y el metabólico</a:t>
                      </a:r>
                      <a:endParaRPr lang="es-ES" sz="1600" b="1" dirty="0">
                        <a:solidFill>
                          <a:schemeClr val="tx1"/>
                        </a:solidFill>
                        <a:effectLst/>
                        <a:latin typeface="Calibri"/>
                        <a:ea typeface="Calibri"/>
                        <a:cs typeface="Times New Roman"/>
                      </a:endParaRPr>
                    </a:p>
                  </a:txBody>
                  <a:tcPr marL="40011" marR="40011" marT="0" marB="0"/>
                </a:tc>
                <a:tc hMerge="1">
                  <a:txBody>
                    <a:bodyPr/>
                    <a:lstStyle/>
                    <a:p>
                      <a:endParaRPr lang="es-ES"/>
                    </a:p>
                  </a:txBody>
                  <a:tcPr/>
                </a:tc>
              </a:tr>
              <a:tr h="225233">
                <a:tc>
                  <a:txBody>
                    <a:bodyPr/>
                    <a:lstStyle/>
                    <a:p>
                      <a:pPr algn="ctr">
                        <a:lnSpc>
                          <a:spcPct val="115000"/>
                        </a:lnSpc>
                        <a:spcAft>
                          <a:spcPts val="600"/>
                        </a:spcAft>
                      </a:pPr>
                      <a:r>
                        <a:rPr lang="es-ES" sz="1600" b="1" dirty="0">
                          <a:solidFill>
                            <a:schemeClr val="tx1"/>
                          </a:solidFill>
                          <a:effectLst/>
                        </a:rPr>
                        <a:t>Estructural</a:t>
                      </a:r>
                      <a:endParaRPr lang="es-ES" sz="1600" b="1" dirty="0">
                        <a:solidFill>
                          <a:schemeClr val="tx1"/>
                        </a:solidFill>
                        <a:effectLst/>
                        <a:latin typeface="Calibri"/>
                        <a:ea typeface="Calibri"/>
                        <a:cs typeface="Times New Roman"/>
                      </a:endParaRPr>
                    </a:p>
                  </a:txBody>
                  <a:tcPr marL="40011" marR="40011" marT="0" marB="0"/>
                </a:tc>
                <a:tc>
                  <a:txBody>
                    <a:bodyPr/>
                    <a:lstStyle/>
                    <a:p>
                      <a:pPr algn="ctr">
                        <a:lnSpc>
                          <a:spcPct val="115000"/>
                        </a:lnSpc>
                        <a:spcAft>
                          <a:spcPts val="600"/>
                        </a:spcAft>
                      </a:pPr>
                      <a:r>
                        <a:rPr lang="es-ES" sz="1600" b="1" dirty="0">
                          <a:solidFill>
                            <a:schemeClr val="tx1"/>
                          </a:solidFill>
                          <a:effectLst/>
                        </a:rPr>
                        <a:t>Metabólico</a:t>
                      </a:r>
                      <a:endParaRPr lang="es-ES" sz="1600" b="1" dirty="0">
                        <a:solidFill>
                          <a:schemeClr val="tx1"/>
                        </a:solidFill>
                        <a:effectLst/>
                        <a:latin typeface="Calibri"/>
                        <a:ea typeface="Calibri"/>
                        <a:cs typeface="Times New Roman"/>
                      </a:endParaRPr>
                    </a:p>
                  </a:txBody>
                  <a:tcPr marL="40011" marR="40011" marT="0" marB="0"/>
                </a:tc>
              </a:tr>
              <a:tr h="225233">
                <a:tc>
                  <a:txBody>
                    <a:bodyPr/>
                    <a:lstStyle/>
                    <a:p>
                      <a:pPr algn="just">
                        <a:lnSpc>
                          <a:spcPct val="115000"/>
                        </a:lnSpc>
                        <a:spcAft>
                          <a:spcPts val="600"/>
                        </a:spcAft>
                      </a:pPr>
                      <a:r>
                        <a:rPr lang="es-ES" sz="1600" dirty="0">
                          <a:effectLst/>
                        </a:rPr>
                        <a:t>Comienzo súbito</a:t>
                      </a:r>
                      <a:endParaRPr lang="es-ES" sz="1600" dirty="0">
                        <a:effectLst/>
                        <a:latin typeface="Calibri"/>
                        <a:ea typeface="Calibri"/>
                        <a:cs typeface="Times New Roman"/>
                      </a:endParaRPr>
                    </a:p>
                  </a:txBody>
                  <a:tcPr marL="40011" marR="40011" marT="0" marB="0"/>
                </a:tc>
                <a:tc>
                  <a:txBody>
                    <a:bodyPr/>
                    <a:lstStyle/>
                    <a:p>
                      <a:pPr algn="just">
                        <a:lnSpc>
                          <a:spcPct val="115000"/>
                        </a:lnSpc>
                        <a:spcAft>
                          <a:spcPts val="600"/>
                        </a:spcAft>
                      </a:pPr>
                      <a:r>
                        <a:rPr lang="es-ES" sz="1600" dirty="0">
                          <a:effectLst/>
                        </a:rPr>
                        <a:t>Comienzo progresivo</a:t>
                      </a:r>
                      <a:endParaRPr lang="es-ES" sz="1600" dirty="0">
                        <a:effectLst/>
                        <a:latin typeface="Calibri"/>
                        <a:ea typeface="Calibri"/>
                        <a:cs typeface="Times New Roman"/>
                      </a:endParaRPr>
                    </a:p>
                  </a:txBody>
                  <a:tcPr marL="40011" marR="40011" marT="0" marB="0"/>
                </a:tc>
              </a:tr>
              <a:tr h="225233">
                <a:tc>
                  <a:txBody>
                    <a:bodyPr/>
                    <a:lstStyle/>
                    <a:p>
                      <a:pPr algn="just">
                        <a:lnSpc>
                          <a:spcPct val="115000"/>
                        </a:lnSpc>
                        <a:spcAft>
                          <a:spcPts val="600"/>
                        </a:spcAft>
                      </a:pPr>
                      <a:r>
                        <a:rPr lang="es-ES" sz="1600">
                          <a:effectLst/>
                        </a:rPr>
                        <a:t>Profundo</a:t>
                      </a:r>
                      <a:endParaRPr lang="es-ES" sz="1600">
                        <a:effectLst/>
                        <a:latin typeface="Calibri"/>
                        <a:ea typeface="Calibri"/>
                        <a:cs typeface="Times New Roman"/>
                      </a:endParaRPr>
                    </a:p>
                  </a:txBody>
                  <a:tcPr marL="40011" marR="40011" marT="0" marB="0"/>
                </a:tc>
                <a:tc>
                  <a:txBody>
                    <a:bodyPr/>
                    <a:lstStyle/>
                    <a:p>
                      <a:pPr algn="just">
                        <a:lnSpc>
                          <a:spcPct val="115000"/>
                        </a:lnSpc>
                        <a:spcAft>
                          <a:spcPts val="600"/>
                        </a:spcAft>
                      </a:pPr>
                      <a:r>
                        <a:rPr lang="es-ES" sz="1600" dirty="0">
                          <a:effectLst/>
                        </a:rPr>
                        <a:t>Superficial</a:t>
                      </a:r>
                      <a:endParaRPr lang="es-ES" sz="1600" dirty="0">
                        <a:effectLst/>
                        <a:latin typeface="Calibri"/>
                        <a:ea typeface="Calibri"/>
                        <a:cs typeface="Times New Roman"/>
                      </a:endParaRPr>
                    </a:p>
                  </a:txBody>
                  <a:tcPr marL="40011" marR="40011" marT="0" marB="0"/>
                </a:tc>
              </a:tr>
              <a:tr h="225233">
                <a:tc>
                  <a:txBody>
                    <a:bodyPr/>
                    <a:lstStyle/>
                    <a:p>
                      <a:pPr algn="just">
                        <a:lnSpc>
                          <a:spcPct val="115000"/>
                        </a:lnSpc>
                        <a:spcAft>
                          <a:spcPts val="600"/>
                        </a:spcAft>
                      </a:pPr>
                      <a:r>
                        <a:rPr lang="es-ES" sz="1600">
                          <a:effectLst/>
                        </a:rPr>
                        <a:t>Constante o progresivo </a:t>
                      </a:r>
                      <a:endParaRPr lang="es-ES" sz="1600">
                        <a:effectLst/>
                        <a:latin typeface="Calibri"/>
                        <a:ea typeface="Calibri"/>
                        <a:cs typeface="Times New Roman"/>
                      </a:endParaRPr>
                    </a:p>
                  </a:txBody>
                  <a:tcPr marL="40011" marR="40011" marT="0" marB="0"/>
                </a:tc>
                <a:tc>
                  <a:txBody>
                    <a:bodyPr/>
                    <a:lstStyle/>
                    <a:p>
                      <a:pPr algn="just">
                        <a:lnSpc>
                          <a:spcPct val="115000"/>
                        </a:lnSpc>
                        <a:spcAft>
                          <a:spcPts val="600"/>
                        </a:spcAft>
                      </a:pPr>
                      <a:r>
                        <a:rPr lang="es-ES" sz="1600" dirty="0">
                          <a:effectLst/>
                        </a:rPr>
                        <a:t>Fluctuante</a:t>
                      </a:r>
                      <a:endParaRPr lang="es-ES" sz="1600" dirty="0">
                        <a:effectLst/>
                        <a:latin typeface="Calibri"/>
                        <a:ea typeface="Calibri"/>
                        <a:cs typeface="Times New Roman"/>
                      </a:endParaRPr>
                    </a:p>
                  </a:txBody>
                  <a:tcPr marL="40011" marR="40011" marT="0" marB="0"/>
                </a:tc>
              </a:tr>
              <a:tr h="2151603">
                <a:tc>
                  <a:txBody>
                    <a:bodyPr/>
                    <a:lstStyle/>
                    <a:p>
                      <a:pPr algn="just">
                        <a:lnSpc>
                          <a:spcPct val="115000"/>
                        </a:lnSpc>
                        <a:spcAft>
                          <a:spcPts val="600"/>
                        </a:spcAft>
                      </a:pPr>
                      <a:r>
                        <a:rPr lang="es-ES" sz="1600">
                          <a:effectLst/>
                        </a:rPr>
                        <a:t>Focalidad, excepto:</a:t>
                      </a:r>
                    </a:p>
                    <a:p>
                      <a:pPr marL="342900" lvl="0" indent="-342900" algn="just">
                        <a:lnSpc>
                          <a:spcPct val="115000"/>
                        </a:lnSpc>
                        <a:spcAft>
                          <a:spcPts val="600"/>
                        </a:spcAft>
                        <a:buFont typeface="Times New Roman"/>
                        <a:buChar char="-"/>
                      </a:pPr>
                      <a:r>
                        <a:rPr lang="es-ES" sz="1600">
                          <a:effectLst/>
                        </a:rPr>
                        <a:t>HSA.</a:t>
                      </a:r>
                    </a:p>
                    <a:p>
                      <a:pPr marL="342900" lvl="0" indent="-342900" algn="just">
                        <a:lnSpc>
                          <a:spcPct val="115000"/>
                        </a:lnSpc>
                        <a:spcAft>
                          <a:spcPts val="600"/>
                        </a:spcAft>
                        <a:buFont typeface="Times New Roman"/>
                        <a:buChar char="-"/>
                      </a:pPr>
                      <a:r>
                        <a:rPr lang="es-ES" sz="1600">
                          <a:effectLst/>
                        </a:rPr>
                        <a:t>Trombosis de senos venosos.</a:t>
                      </a:r>
                    </a:p>
                    <a:p>
                      <a:pPr marL="342900" lvl="0" indent="-342900" algn="just">
                        <a:lnSpc>
                          <a:spcPct val="115000"/>
                        </a:lnSpc>
                        <a:spcAft>
                          <a:spcPts val="600"/>
                        </a:spcAft>
                        <a:buFont typeface="Times New Roman"/>
                        <a:buChar char="-"/>
                      </a:pPr>
                      <a:r>
                        <a:rPr lang="es-ES" sz="1600">
                          <a:effectLst/>
                        </a:rPr>
                        <a:t>Hematoma subdural crónico.</a:t>
                      </a:r>
                    </a:p>
                    <a:p>
                      <a:pPr marL="342900" lvl="0" indent="-342900" algn="just">
                        <a:lnSpc>
                          <a:spcPct val="115000"/>
                        </a:lnSpc>
                        <a:spcAft>
                          <a:spcPts val="600"/>
                        </a:spcAft>
                        <a:buFont typeface="Times New Roman"/>
                        <a:buChar char="-"/>
                      </a:pPr>
                      <a:r>
                        <a:rPr lang="es-ES" sz="1600">
                          <a:effectLst/>
                        </a:rPr>
                        <a:t>Meningitis.</a:t>
                      </a:r>
                    </a:p>
                    <a:p>
                      <a:pPr marL="342900" lvl="0" indent="-342900" algn="just">
                        <a:lnSpc>
                          <a:spcPct val="115000"/>
                        </a:lnSpc>
                        <a:spcAft>
                          <a:spcPts val="600"/>
                        </a:spcAft>
                        <a:buFont typeface="Times New Roman"/>
                        <a:buChar char="-"/>
                      </a:pPr>
                      <a:r>
                        <a:rPr lang="es-ES" sz="1600">
                          <a:effectLst/>
                        </a:rPr>
                        <a:t>Vasculitis.</a:t>
                      </a:r>
                      <a:endParaRPr lang="es-ES" sz="1600">
                        <a:effectLst/>
                        <a:latin typeface="Calibri"/>
                        <a:ea typeface="Calibri"/>
                        <a:cs typeface="Times New Roman"/>
                      </a:endParaRPr>
                    </a:p>
                  </a:txBody>
                  <a:tcPr marL="40011" marR="40011" marT="0" marB="0"/>
                </a:tc>
                <a:tc>
                  <a:txBody>
                    <a:bodyPr/>
                    <a:lstStyle/>
                    <a:p>
                      <a:pPr algn="just">
                        <a:lnSpc>
                          <a:spcPct val="115000"/>
                        </a:lnSpc>
                        <a:spcAft>
                          <a:spcPts val="600"/>
                        </a:spcAft>
                      </a:pPr>
                      <a:r>
                        <a:rPr lang="es-ES" sz="1600" dirty="0">
                          <a:effectLst/>
                        </a:rPr>
                        <a:t>Ausencia de </a:t>
                      </a:r>
                      <a:r>
                        <a:rPr lang="es-ES" sz="1600" dirty="0" err="1">
                          <a:effectLst/>
                        </a:rPr>
                        <a:t>focalidad</a:t>
                      </a:r>
                      <a:r>
                        <a:rPr lang="es-ES" sz="1600" dirty="0">
                          <a:effectLst/>
                        </a:rPr>
                        <a:t>, excepto:</a:t>
                      </a:r>
                    </a:p>
                    <a:p>
                      <a:pPr marL="342900" lvl="0" indent="-342900" algn="just">
                        <a:lnSpc>
                          <a:spcPct val="115000"/>
                        </a:lnSpc>
                        <a:spcAft>
                          <a:spcPts val="600"/>
                        </a:spcAft>
                        <a:buFont typeface="Times New Roman"/>
                        <a:buChar char="-"/>
                      </a:pPr>
                      <a:r>
                        <a:rPr lang="es-ES" sz="1600" dirty="0">
                          <a:effectLst/>
                        </a:rPr>
                        <a:t>Hipoglucemia.</a:t>
                      </a:r>
                    </a:p>
                    <a:p>
                      <a:pPr marL="342900" lvl="0" indent="-342900" algn="just">
                        <a:lnSpc>
                          <a:spcPct val="115000"/>
                        </a:lnSpc>
                        <a:spcAft>
                          <a:spcPts val="600"/>
                        </a:spcAft>
                        <a:buFont typeface="Times New Roman"/>
                        <a:buChar char="-"/>
                      </a:pPr>
                      <a:r>
                        <a:rPr lang="es-ES" sz="1600" dirty="0">
                          <a:effectLst/>
                        </a:rPr>
                        <a:t>Hiponatremia.</a:t>
                      </a:r>
                    </a:p>
                    <a:p>
                      <a:pPr marL="342900" lvl="0" indent="-342900" algn="just">
                        <a:lnSpc>
                          <a:spcPct val="115000"/>
                        </a:lnSpc>
                        <a:spcAft>
                          <a:spcPts val="600"/>
                        </a:spcAft>
                        <a:buFont typeface="Times New Roman"/>
                        <a:buChar char="-"/>
                      </a:pPr>
                      <a:r>
                        <a:rPr lang="es-ES" sz="1600" dirty="0">
                          <a:effectLst/>
                        </a:rPr>
                        <a:t>Encefalopatía hepática.</a:t>
                      </a:r>
                    </a:p>
                    <a:p>
                      <a:pPr marL="342900" lvl="0" indent="-342900" algn="just">
                        <a:lnSpc>
                          <a:spcPct val="115000"/>
                        </a:lnSpc>
                        <a:spcAft>
                          <a:spcPts val="600"/>
                        </a:spcAft>
                        <a:buFont typeface="Times New Roman"/>
                        <a:buChar char="-"/>
                      </a:pPr>
                      <a:r>
                        <a:rPr lang="es-ES" sz="1600" dirty="0">
                          <a:effectLst/>
                        </a:rPr>
                        <a:t>Intoxicación barbitúrica.</a:t>
                      </a:r>
                      <a:endParaRPr lang="es-ES" sz="1600" dirty="0">
                        <a:effectLst/>
                        <a:latin typeface="Calibri"/>
                        <a:ea typeface="Calibri"/>
                        <a:cs typeface="Times New Roman"/>
                      </a:endParaRPr>
                    </a:p>
                  </a:txBody>
                  <a:tcPr marL="40011" marR="40011" marT="0" marB="0"/>
                </a:tc>
              </a:tr>
              <a:tr h="901604">
                <a:tc>
                  <a:txBody>
                    <a:bodyPr/>
                    <a:lstStyle/>
                    <a:p>
                      <a:pPr algn="just">
                        <a:lnSpc>
                          <a:spcPct val="115000"/>
                        </a:lnSpc>
                        <a:spcAft>
                          <a:spcPts val="600"/>
                        </a:spcAft>
                      </a:pPr>
                      <a:r>
                        <a:rPr lang="es-ES" sz="1600">
                          <a:effectLst/>
                        </a:rPr>
                        <a:t>Fondo de ojo patológico:</a:t>
                      </a:r>
                    </a:p>
                    <a:p>
                      <a:pPr marL="342900" lvl="0" indent="-342900" algn="just">
                        <a:lnSpc>
                          <a:spcPct val="115000"/>
                        </a:lnSpc>
                        <a:spcAft>
                          <a:spcPts val="600"/>
                        </a:spcAft>
                        <a:buFont typeface="Times New Roman"/>
                        <a:buChar char="-"/>
                      </a:pPr>
                      <a:r>
                        <a:rPr lang="es-ES" sz="1600">
                          <a:effectLst/>
                        </a:rPr>
                        <a:t>Hemorragia subhialoidea.</a:t>
                      </a:r>
                    </a:p>
                    <a:p>
                      <a:pPr marL="342900" lvl="0" indent="-342900" algn="just">
                        <a:lnSpc>
                          <a:spcPct val="115000"/>
                        </a:lnSpc>
                        <a:spcAft>
                          <a:spcPts val="600"/>
                        </a:spcAft>
                        <a:buFont typeface="Times New Roman"/>
                        <a:buChar char="-"/>
                      </a:pPr>
                      <a:r>
                        <a:rPr lang="es-ES" sz="1600">
                          <a:effectLst/>
                        </a:rPr>
                        <a:t>Edema de papila</a:t>
                      </a:r>
                      <a:endParaRPr lang="es-ES" sz="1600">
                        <a:effectLst/>
                        <a:latin typeface="Calibri"/>
                        <a:ea typeface="Calibri"/>
                        <a:cs typeface="Times New Roman"/>
                      </a:endParaRPr>
                    </a:p>
                  </a:txBody>
                  <a:tcPr marL="40011" marR="40011" marT="0" marB="0"/>
                </a:tc>
                <a:tc>
                  <a:txBody>
                    <a:bodyPr/>
                    <a:lstStyle/>
                    <a:p>
                      <a:pPr algn="just">
                        <a:lnSpc>
                          <a:spcPct val="115000"/>
                        </a:lnSpc>
                        <a:spcAft>
                          <a:spcPts val="600"/>
                        </a:spcAft>
                      </a:pPr>
                      <a:r>
                        <a:rPr lang="es-ES" sz="1600" dirty="0">
                          <a:effectLst/>
                        </a:rPr>
                        <a:t>Pupilas simétricas, pequeñas y reactivas (excepto bloqueo farmacológico).</a:t>
                      </a:r>
                      <a:endParaRPr lang="es-ES" sz="1600" dirty="0">
                        <a:effectLst/>
                        <a:latin typeface="Calibri"/>
                        <a:ea typeface="Calibri"/>
                        <a:cs typeface="Times New Roman"/>
                      </a:endParaRPr>
                    </a:p>
                  </a:txBody>
                  <a:tcPr marL="40011" marR="40011" marT="0" marB="0"/>
                </a:tc>
              </a:tr>
              <a:tr h="450465">
                <a:tc>
                  <a:txBody>
                    <a:bodyPr/>
                    <a:lstStyle/>
                    <a:p>
                      <a:pPr algn="just">
                        <a:lnSpc>
                          <a:spcPct val="115000"/>
                        </a:lnSpc>
                        <a:spcAft>
                          <a:spcPts val="600"/>
                        </a:spcAft>
                      </a:pPr>
                      <a:r>
                        <a:rPr lang="es-ES" sz="1600">
                          <a:effectLst/>
                        </a:rPr>
                        <a:t>Asimetría en la motilidad ocular.</a:t>
                      </a:r>
                      <a:endParaRPr lang="es-ES" sz="1600">
                        <a:effectLst/>
                        <a:latin typeface="Calibri"/>
                        <a:ea typeface="Calibri"/>
                        <a:cs typeface="Times New Roman"/>
                      </a:endParaRPr>
                    </a:p>
                  </a:txBody>
                  <a:tcPr marL="40011" marR="40011" marT="0" marB="0"/>
                </a:tc>
                <a:tc>
                  <a:txBody>
                    <a:bodyPr/>
                    <a:lstStyle/>
                    <a:p>
                      <a:pPr algn="just">
                        <a:lnSpc>
                          <a:spcPct val="115000"/>
                        </a:lnSpc>
                        <a:spcAft>
                          <a:spcPts val="600"/>
                        </a:spcAft>
                      </a:pPr>
                      <a:r>
                        <a:rPr lang="es-ES" sz="1600" dirty="0">
                          <a:effectLst/>
                        </a:rPr>
                        <a:t>Movimientos oculares errantes.</a:t>
                      </a:r>
                      <a:endParaRPr lang="es-ES" sz="1600" dirty="0">
                        <a:effectLst/>
                        <a:latin typeface="Calibri"/>
                        <a:ea typeface="Calibri"/>
                        <a:cs typeface="Times New Roman"/>
                      </a:endParaRPr>
                    </a:p>
                  </a:txBody>
                  <a:tcPr marL="40011" marR="40011" marT="0" marB="0"/>
                </a:tc>
              </a:tr>
              <a:tr h="225233">
                <a:tc>
                  <a:txBody>
                    <a:bodyPr/>
                    <a:lstStyle/>
                    <a:p>
                      <a:pPr algn="just">
                        <a:lnSpc>
                          <a:spcPct val="115000"/>
                        </a:lnSpc>
                        <a:spcAft>
                          <a:spcPts val="600"/>
                        </a:spcAft>
                      </a:pPr>
                      <a:r>
                        <a:rPr lang="es-ES" sz="1600">
                          <a:effectLst/>
                        </a:rPr>
                        <a:t>ROC y ROV patológicos.</a:t>
                      </a:r>
                      <a:endParaRPr lang="es-ES" sz="1600">
                        <a:effectLst/>
                        <a:latin typeface="Calibri"/>
                        <a:ea typeface="Calibri"/>
                        <a:cs typeface="Times New Roman"/>
                      </a:endParaRPr>
                    </a:p>
                  </a:txBody>
                  <a:tcPr marL="40011" marR="40011" marT="0" marB="0"/>
                </a:tc>
                <a:tc>
                  <a:txBody>
                    <a:bodyPr/>
                    <a:lstStyle/>
                    <a:p>
                      <a:pPr algn="just">
                        <a:lnSpc>
                          <a:spcPct val="115000"/>
                        </a:lnSpc>
                        <a:spcAft>
                          <a:spcPts val="600"/>
                        </a:spcAft>
                      </a:pPr>
                      <a:r>
                        <a:rPr lang="es-ES" sz="1600" dirty="0">
                          <a:effectLst/>
                        </a:rPr>
                        <a:t>ROC y ROV normales.</a:t>
                      </a:r>
                      <a:endParaRPr lang="es-ES" sz="1600" dirty="0">
                        <a:effectLst/>
                        <a:latin typeface="Calibri"/>
                        <a:ea typeface="Calibri"/>
                        <a:cs typeface="Times New Roman"/>
                      </a:endParaRPr>
                    </a:p>
                  </a:txBody>
                  <a:tcPr marL="40011" marR="40011" marT="0" marB="0"/>
                </a:tc>
              </a:tr>
              <a:tr h="225233">
                <a:tc>
                  <a:txBody>
                    <a:bodyPr/>
                    <a:lstStyle/>
                    <a:p>
                      <a:pPr algn="just">
                        <a:lnSpc>
                          <a:spcPct val="115000"/>
                        </a:lnSpc>
                        <a:spcAft>
                          <a:spcPts val="600"/>
                        </a:spcAft>
                      </a:pPr>
                      <a:r>
                        <a:rPr lang="es-ES" sz="1600">
                          <a:effectLst/>
                        </a:rPr>
                        <a:t>Otros patrones típicos.</a:t>
                      </a:r>
                      <a:endParaRPr lang="es-ES" sz="1600">
                        <a:effectLst/>
                        <a:latin typeface="Calibri"/>
                        <a:ea typeface="Calibri"/>
                        <a:cs typeface="Times New Roman"/>
                      </a:endParaRPr>
                    </a:p>
                  </a:txBody>
                  <a:tcPr marL="40011" marR="40011" marT="0" marB="0"/>
                </a:tc>
                <a:tc>
                  <a:txBody>
                    <a:bodyPr/>
                    <a:lstStyle/>
                    <a:p>
                      <a:pPr algn="just">
                        <a:lnSpc>
                          <a:spcPct val="115000"/>
                        </a:lnSpc>
                        <a:spcAft>
                          <a:spcPts val="600"/>
                        </a:spcAft>
                      </a:pPr>
                      <a:r>
                        <a:rPr lang="es-ES" sz="1600" dirty="0">
                          <a:effectLst/>
                        </a:rPr>
                        <a:t>Respiración rápida y profunda.</a:t>
                      </a:r>
                      <a:endParaRPr lang="es-ES" sz="1600" dirty="0">
                        <a:effectLst/>
                        <a:latin typeface="Calibri"/>
                        <a:ea typeface="Calibri"/>
                        <a:cs typeface="Times New Roman"/>
                      </a:endParaRPr>
                    </a:p>
                  </a:txBody>
                  <a:tcPr marL="40011" marR="40011" marT="0" marB="0"/>
                </a:tc>
              </a:tr>
              <a:tr h="225233">
                <a:tc>
                  <a:txBody>
                    <a:bodyPr/>
                    <a:lstStyle/>
                    <a:p>
                      <a:pPr algn="just">
                        <a:lnSpc>
                          <a:spcPct val="115000"/>
                        </a:lnSpc>
                        <a:spcAft>
                          <a:spcPts val="600"/>
                        </a:spcAft>
                      </a:pPr>
                      <a:r>
                        <a:rPr lang="es-ES" sz="1600">
                          <a:effectLst/>
                        </a:rPr>
                        <a:t>Asimetrías motoras. </a:t>
                      </a:r>
                      <a:endParaRPr lang="es-ES" sz="1600">
                        <a:effectLst/>
                        <a:latin typeface="Calibri"/>
                        <a:ea typeface="Calibri"/>
                        <a:cs typeface="Times New Roman"/>
                      </a:endParaRPr>
                    </a:p>
                  </a:txBody>
                  <a:tcPr marL="40011" marR="40011" marT="0" marB="0"/>
                </a:tc>
                <a:tc>
                  <a:txBody>
                    <a:bodyPr/>
                    <a:lstStyle/>
                    <a:p>
                      <a:pPr algn="just">
                        <a:lnSpc>
                          <a:spcPct val="115000"/>
                        </a:lnSpc>
                        <a:spcAft>
                          <a:spcPts val="600"/>
                        </a:spcAft>
                      </a:pPr>
                      <a:r>
                        <a:rPr lang="es-ES" sz="1600" dirty="0">
                          <a:effectLst/>
                        </a:rPr>
                        <a:t>Inquietud motora, temblores, </a:t>
                      </a:r>
                      <a:r>
                        <a:rPr lang="es-ES" sz="1600" dirty="0" err="1">
                          <a:effectLst/>
                        </a:rPr>
                        <a:t>mioclonías</a:t>
                      </a:r>
                      <a:r>
                        <a:rPr lang="es-ES" sz="1600" dirty="0">
                          <a:effectLst/>
                        </a:rPr>
                        <a:t>.</a:t>
                      </a:r>
                      <a:endParaRPr lang="es-ES" sz="1600" dirty="0">
                        <a:effectLst/>
                        <a:latin typeface="Calibri"/>
                        <a:ea typeface="Calibri"/>
                        <a:cs typeface="Times New Roman"/>
                      </a:endParaRPr>
                    </a:p>
                  </a:txBody>
                  <a:tcPr marL="40011" marR="40011" marT="0" marB="0"/>
                </a:tc>
              </a:tr>
              <a:tr h="450465">
                <a:tc>
                  <a:txBody>
                    <a:bodyPr/>
                    <a:lstStyle/>
                    <a:p>
                      <a:pPr algn="just">
                        <a:lnSpc>
                          <a:spcPct val="115000"/>
                        </a:lnSpc>
                        <a:spcAft>
                          <a:spcPts val="600"/>
                        </a:spcAft>
                      </a:pPr>
                      <a:r>
                        <a:rPr lang="es-ES" sz="1600">
                          <a:effectLst/>
                        </a:rPr>
                        <a:t>Asimetrías de tono muscular</a:t>
                      </a:r>
                      <a:endParaRPr lang="es-ES" sz="1600">
                        <a:effectLst/>
                        <a:latin typeface="Calibri"/>
                        <a:ea typeface="Calibri"/>
                        <a:cs typeface="Times New Roman"/>
                      </a:endParaRPr>
                    </a:p>
                  </a:txBody>
                  <a:tcPr marL="40011" marR="40011" marT="0" marB="0"/>
                </a:tc>
                <a:tc>
                  <a:txBody>
                    <a:bodyPr/>
                    <a:lstStyle/>
                    <a:p>
                      <a:pPr algn="just">
                        <a:lnSpc>
                          <a:spcPct val="115000"/>
                        </a:lnSpc>
                        <a:spcAft>
                          <a:spcPts val="600"/>
                        </a:spcAft>
                      </a:pPr>
                      <a:r>
                        <a:rPr lang="es-ES" sz="1600" dirty="0">
                          <a:effectLst/>
                        </a:rPr>
                        <a:t>Tono muscular normal o disminuido y simétrico.</a:t>
                      </a:r>
                      <a:endParaRPr lang="es-ES" sz="1600" dirty="0">
                        <a:effectLst/>
                        <a:latin typeface="Calibri"/>
                        <a:ea typeface="Calibri"/>
                        <a:cs typeface="Times New Roman"/>
                      </a:endParaRPr>
                    </a:p>
                  </a:txBody>
                  <a:tcPr marL="40011" marR="40011" marT="0" marB="0"/>
                </a:tc>
              </a:tr>
            </a:tbl>
          </a:graphicData>
        </a:graphic>
      </p:graphicFrame>
    </p:spTree>
    <p:extLst>
      <p:ext uri="{BB962C8B-B14F-4D97-AF65-F5344CB8AC3E}">
        <p14:creationId xmlns:p14="http://schemas.microsoft.com/office/powerpoint/2010/main" val="121247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600" dirty="0" smtClean="0">
                <a:solidFill>
                  <a:schemeClr val="tx2">
                    <a:lumMod val="75000"/>
                  </a:schemeClr>
                </a:solidFill>
                <a:latin typeface="Arial" pitchFamily="34" charset="0"/>
                <a:cs typeface="Arial" pitchFamily="34" charset="0"/>
              </a:rPr>
              <a:t>Son ejemplos de coma NO estructural:</a:t>
            </a:r>
            <a:endParaRPr lang="es-ES" sz="36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475656" y="2636912"/>
            <a:ext cx="6196405" cy="2317855"/>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Intoxicación por sedantes.</a:t>
            </a:r>
          </a:p>
          <a:p>
            <a:pPr marL="457200" indent="-457200">
              <a:buClr>
                <a:schemeClr val="tx2">
                  <a:lumMod val="75000"/>
                </a:schemeClr>
              </a:buClr>
              <a:buFont typeface="+mj-lt"/>
              <a:buAutoNum type="alphaLcParenR"/>
            </a:pPr>
            <a:r>
              <a:rPr lang="es-ES" dirty="0" err="1" smtClean="0">
                <a:solidFill>
                  <a:schemeClr val="tx2">
                    <a:lumMod val="75000"/>
                  </a:schemeClr>
                </a:solidFill>
                <a:latin typeface="Arial" pitchFamily="34" charset="0"/>
                <a:cs typeface="Arial" pitchFamily="34" charset="0"/>
              </a:rPr>
              <a:t>Hipernatremia</a:t>
            </a:r>
            <a:r>
              <a:rPr lang="es-ES" dirty="0" smtClean="0">
                <a:solidFill>
                  <a:schemeClr val="tx2">
                    <a:lumMod val="75000"/>
                  </a:schemeClr>
                </a:solidFill>
                <a:latin typeface="Arial" pitchFamily="34" charset="0"/>
                <a:cs typeface="Arial" pitchFamily="34" charset="0"/>
              </a:rPr>
              <a:t>.</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Meningitis.</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Todas son ejemplos de coma no estructural</a:t>
            </a:r>
            <a:r>
              <a:rPr lang="es-ES" dirty="0" smtClean="0"/>
              <a:t>.</a:t>
            </a:r>
            <a:endParaRPr lang="es-ES" dirty="0"/>
          </a:p>
        </p:txBody>
      </p:sp>
      <p:sp>
        <p:nvSpPr>
          <p:cNvPr id="4" name="3 Elipse"/>
          <p:cNvSpPr/>
          <p:nvPr/>
        </p:nvSpPr>
        <p:spPr>
          <a:xfrm>
            <a:off x="1403648" y="4005064"/>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1919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80728"/>
            <a:ext cx="6965245" cy="1202485"/>
          </a:xfrm>
        </p:spPr>
        <p:txBody>
          <a:bodyPr>
            <a:noAutofit/>
          </a:bodyPr>
          <a:lstStyle/>
          <a:p>
            <a:pPr algn="just"/>
            <a:r>
              <a:rPr lang="es-ES" sz="2400" dirty="0" smtClean="0">
                <a:solidFill>
                  <a:schemeClr val="tx2">
                    <a:lumMod val="75000"/>
                  </a:schemeClr>
                </a:solidFill>
                <a:latin typeface="Arial" pitchFamily="34" charset="0"/>
                <a:cs typeface="Arial" pitchFamily="34" charset="0"/>
              </a:rPr>
              <a:t>Paciente con TCE, abre los ojos cuando se le pregunta, localiza el estímulo doloroso y responde de manera confusa, tiene un Glasgow de:</a:t>
            </a:r>
            <a:endParaRPr lang="es-ES" sz="24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463040" y="2780927"/>
            <a:ext cx="6196405" cy="2016225"/>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12.</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10</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11.</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13</a:t>
            </a:r>
            <a:endParaRPr lang="es-ES" dirty="0">
              <a:solidFill>
                <a:schemeClr val="tx2">
                  <a:lumMod val="75000"/>
                </a:schemeClr>
              </a:solidFill>
              <a:latin typeface="Arial" pitchFamily="34" charset="0"/>
              <a:cs typeface="Arial" pitchFamily="34" charset="0"/>
            </a:endParaRPr>
          </a:p>
        </p:txBody>
      </p:sp>
      <p:sp>
        <p:nvSpPr>
          <p:cNvPr id="4" name="3 Elipse"/>
          <p:cNvSpPr/>
          <p:nvPr/>
        </p:nvSpPr>
        <p:spPr>
          <a:xfrm>
            <a:off x="1403648" y="2780928"/>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861048"/>
            <a:ext cx="5395595" cy="2416810"/>
          </a:xfrm>
          <a:prstGeom prst="rect">
            <a:avLst/>
          </a:prstGeom>
          <a:noFill/>
          <a:ln>
            <a:noFill/>
          </a:ln>
        </p:spPr>
      </p:pic>
    </p:spTree>
    <p:extLst>
      <p:ext uri="{BB962C8B-B14F-4D97-AF65-F5344CB8AC3E}">
        <p14:creationId xmlns:p14="http://schemas.microsoft.com/office/powerpoint/2010/main" val="97159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ES" sz="3200" dirty="0" smtClean="0">
                <a:solidFill>
                  <a:schemeClr val="tx2">
                    <a:lumMod val="75000"/>
                  </a:schemeClr>
                </a:solidFill>
                <a:latin typeface="Arial" pitchFamily="34" charset="0"/>
                <a:cs typeface="Arial" pitchFamily="34" charset="0"/>
              </a:rPr>
              <a:t>Respecto a la respuesta pupilar frente a distintas lesiones, señale lo correcto:</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475656" y="2564904"/>
            <a:ext cx="6196405" cy="2605887"/>
          </a:xfrm>
        </p:spPr>
        <p:txBody>
          <a:bodyPr>
            <a:normAutofit fontScale="92500" lnSpcReduction="10000"/>
          </a:bodyPr>
          <a:lstStyle/>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Una lesión </a:t>
            </a:r>
            <a:r>
              <a:rPr lang="es-ES" dirty="0" err="1" smtClean="0">
                <a:solidFill>
                  <a:schemeClr val="tx2">
                    <a:lumMod val="75000"/>
                  </a:schemeClr>
                </a:solidFill>
                <a:latin typeface="Arial" pitchFamily="34" charset="0"/>
                <a:cs typeface="Arial" pitchFamily="34" charset="0"/>
              </a:rPr>
              <a:t>diencefálica</a:t>
            </a:r>
            <a:r>
              <a:rPr lang="es-ES" dirty="0" smtClean="0">
                <a:solidFill>
                  <a:schemeClr val="tx2">
                    <a:lumMod val="75000"/>
                  </a:schemeClr>
                </a:solidFill>
                <a:latin typeface="Arial" pitchFamily="34" charset="0"/>
                <a:cs typeface="Arial" pitchFamily="34" charset="0"/>
              </a:rPr>
              <a:t> presente pupilas </a:t>
            </a:r>
            <a:r>
              <a:rPr lang="es-ES" dirty="0" err="1" smtClean="0">
                <a:solidFill>
                  <a:schemeClr val="tx2">
                    <a:lumMod val="75000"/>
                  </a:schemeClr>
                </a:solidFill>
                <a:latin typeface="Arial" pitchFamily="34" charset="0"/>
                <a:cs typeface="Arial" pitchFamily="34" charset="0"/>
              </a:rPr>
              <a:t>mioticas</a:t>
            </a:r>
            <a:r>
              <a:rPr lang="es-ES" dirty="0" smtClean="0">
                <a:solidFill>
                  <a:schemeClr val="tx2">
                    <a:lumMod val="75000"/>
                  </a:schemeClr>
                </a:solidFill>
                <a:latin typeface="Arial" pitchFamily="34" charset="0"/>
                <a:cs typeface="Arial" pitchFamily="34" charset="0"/>
              </a:rPr>
              <a:t>.</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Una lesión </a:t>
            </a:r>
            <a:r>
              <a:rPr lang="es-ES" dirty="0" err="1" smtClean="0">
                <a:solidFill>
                  <a:schemeClr val="tx2">
                    <a:lumMod val="75000"/>
                  </a:schemeClr>
                </a:solidFill>
                <a:latin typeface="Arial" pitchFamily="34" charset="0"/>
                <a:cs typeface="Arial" pitchFamily="34" charset="0"/>
              </a:rPr>
              <a:t>protuberancial</a:t>
            </a:r>
            <a:r>
              <a:rPr lang="es-ES" dirty="0" smtClean="0">
                <a:solidFill>
                  <a:schemeClr val="tx2">
                    <a:lumMod val="75000"/>
                  </a:schemeClr>
                </a:solidFill>
                <a:latin typeface="Arial" pitchFamily="34" charset="0"/>
                <a:cs typeface="Arial" pitchFamily="34" charset="0"/>
              </a:rPr>
              <a:t> presenta pupilas puntiformes.</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Una lesión </a:t>
            </a:r>
            <a:r>
              <a:rPr lang="es-ES" dirty="0" err="1" smtClean="0">
                <a:solidFill>
                  <a:schemeClr val="tx2">
                    <a:lumMod val="75000"/>
                  </a:schemeClr>
                </a:solidFill>
                <a:latin typeface="Arial" pitchFamily="34" charset="0"/>
                <a:cs typeface="Arial" pitchFamily="34" charset="0"/>
              </a:rPr>
              <a:t>mesencefálica</a:t>
            </a:r>
            <a:r>
              <a:rPr lang="es-ES" dirty="0" smtClean="0">
                <a:solidFill>
                  <a:schemeClr val="tx2">
                    <a:lumMod val="75000"/>
                  </a:schemeClr>
                </a:solidFill>
                <a:latin typeface="Arial" pitchFamily="34" charset="0"/>
                <a:cs typeface="Arial" pitchFamily="34" charset="0"/>
              </a:rPr>
              <a:t> presenta pupilas medias no reactivas. </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Todas las opciones son correctas.</a:t>
            </a:r>
            <a:endParaRPr lang="es-ES" dirty="0">
              <a:solidFill>
                <a:schemeClr val="tx2">
                  <a:lumMod val="75000"/>
                </a:schemeClr>
              </a:solidFill>
              <a:latin typeface="Arial" pitchFamily="34" charset="0"/>
              <a:cs typeface="Arial" pitchFamily="34" charset="0"/>
            </a:endParaRPr>
          </a:p>
        </p:txBody>
      </p:sp>
      <p:sp>
        <p:nvSpPr>
          <p:cNvPr id="4" name="3 Elipse"/>
          <p:cNvSpPr/>
          <p:nvPr/>
        </p:nvSpPr>
        <p:spPr>
          <a:xfrm>
            <a:off x="1424069" y="4509120"/>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6023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785242"/>
          </a:xfrm>
        </p:spPr>
        <p:txBody>
          <a:bodyPr/>
          <a:lstStyle/>
          <a:p>
            <a:pPr algn="ctr"/>
            <a:r>
              <a:rPr lang="es-ES" b="1" u="sng" dirty="0" smtClean="0">
                <a:solidFill>
                  <a:srgbClr val="92D050"/>
                </a:solidFill>
                <a:latin typeface="Comic Sans MS" pitchFamily="66" charset="0"/>
              </a:rPr>
              <a:t>PUPILAS</a:t>
            </a:r>
            <a:endParaRPr lang="es-ES" b="1" u="sng" dirty="0">
              <a:solidFill>
                <a:srgbClr val="92D050"/>
              </a:solidFill>
              <a:latin typeface="Comic Sans MS" pitchFamily="66"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452994304"/>
              </p:ext>
            </p:extLst>
          </p:nvPr>
        </p:nvGraphicFramePr>
        <p:xfrm>
          <a:off x="13759" y="1556792"/>
          <a:ext cx="5537200" cy="3601212"/>
        </p:xfrm>
        <a:graphic>
          <a:graphicData uri="http://schemas.openxmlformats.org/drawingml/2006/table">
            <a:tbl>
              <a:tblPr firstRow="1" firstCol="1" bandRow="1">
                <a:tableStyleId>{5C22544A-7EE6-4342-B048-85BDC9FD1C3A}</a:tableStyleId>
              </a:tblPr>
              <a:tblGrid>
                <a:gridCol w="1451610"/>
                <a:gridCol w="1359535"/>
                <a:gridCol w="1217930"/>
                <a:gridCol w="1508125"/>
              </a:tblGrid>
              <a:tr h="0">
                <a:tc>
                  <a:txBody>
                    <a:bodyPr/>
                    <a:lstStyle/>
                    <a:p>
                      <a:pPr algn="just">
                        <a:lnSpc>
                          <a:spcPct val="115000"/>
                        </a:lnSpc>
                        <a:spcAft>
                          <a:spcPts val="600"/>
                        </a:spcAft>
                      </a:pPr>
                      <a:r>
                        <a:rPr lang="es-ES" sz="800" dirty="0">
                          <a:effectLst/>
                        </a:rPr>
                        <a:t> </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600"/>
                        </a:spcAft>
                      </a:pPr>
                      <a:r>
                        <a:rPr lang="es-ES" sz="1000" dirty="0">
                          <a:effectLst/>
                        </a:rPr>
                        <a:t>Tipo</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600"/>
                        </a:spcAft>
                      </a:pPr>
                      <a:r>
                        <a:rPr lang="es-ES" sz="1000">
                          <a:effectLst/>
                        </a:rPr>
                        <a:t>Indica</a:t>
                      </a:r>
                      <a:endParaRPr lang="es-ES" sz="1100">
                        <a:effectLst/>
                        <a:latin typeface="Calibri"/>
                        <a:ea typeface="Calibri"/>
                        <a:cs typeface="Times New Roman"/>
                      </a:endParaRPr>
                    </a:p>
                  </a:txBody>
                  <a:tcPr marL="68580" marR="68580" marT="0" marB="0"/>
                </a:tc>
                <a:tc>
                  <a:txBody>
                    <a:bodyPr/>
                    <a:lstStyle/>
                    <a:p>
                      <a:pPr algn="ctr">
                        <a:lnSpc>
                          <a:spcPct val="115000"/>
                        </a:lnSpc>
                        <a:spcAft>
                          <a:spcPts val="600"/>
                        </a:spcAft>
                      </a:pPr>
                      <a:r>
                        <a:rPr lang="es-ES" sz="1000">
                          <a:effectLst/>
                        </a:rPr>
                        <a:t>Se observa en</a:t>
                      </a:r>
                      <a:endParaRPr lang="es-ES" sz="1100">
                        <a:effectLst/>
                        <a:latin typeface="Calibri"/>
                        <a:ea typeface="Calibri"/>
                        <a:cs typeface="Times New Roman"/>
                      </a:endParaRPr>
                    </a:p>
                  </a:txBody>
                  <a:tcPr marL="68580" marR="68580" marT="0" marB="0"/>
                </a:tc>
              </a:tr>
              <a:tr h="0">
                <a:tc>
                  <a:txBody>
                    <a:bodyPr/>
                    <a:lstStyle/>
                    <a:p>
                      <a:pPr algn="just">
                        <a:lnSpc>
                          <a:spcPct val="115000"/>
                        </a:lnSpc>
                        <a:spcAft>
                          <a:spcPts val="600"/>
                        </a:spcAft>
                      </a:pPr>
                      <a:r>
                        <a:rPr lang="es-ES" sz="600">
                          <a:effectLst/>
                        </a:rPr>
                        <a:t> </a:t>
                      </a:r>
                      <a:endParaRPr lang="es-ES" sz="1100">
                        <a:effectLst/>
                        <a:latin typeface="Calibri"/>
                        <a:ea typeface="Calibri"/>
                        <a:cs typeface="Times New Roman"/>
                      </a:endParaRPr>
                    </a:p>
                  </a:txBody>
                  <a:tcPr marL="68580" marR="68580" marT="0" marB="0"/>
                </a:tc>
                <a:tc>
                  <a:txBody>
                    <a:bodyPr/>
                    <a:lstStyle/>
                    <a:p>
                      <a:pPr algn="just">
                        <a:lnSpc>
                          <a:spcPct val="115000"/>
                        </a:lnSpc>
                        <a:spcAft>
                          <a:spcPts val="600"/>
                        </a:spcAft>
                      </a:pPr>
                      <a:r>
                        <a:rPr lang="es-ES" sz="800">
                          <a:effectLst/>
                        </a:rPr>
                        <a:t>Miótica reactiva</a:t>
                      </a:r>
                      <a:endParaRPr lang="es-ES" sz="1100">
                        <a:effectLst/>
                        <a:latin typeface="Calibri"/>
                        <a:ea typeface="Calibri"/>
                        <a:cs typeface="Times New Roman"/>
                      </a:endParaRPr>
                    </a:p>
                  </a:txBody>
                  <a:tcPr marL="68580" marR="68580" marT="0" marB="0"/>
                </a:tc>
                <a:tc>
                  <a:txBody>
                    <a:bodyPr/>
                    <a:lstStyle/>
                    <a:p>
                      <a:pPr algn="just">
                        <a:lnSpc>
                          <a:spcPct val="115000"/>
                        </a:lnSpc>
                        <a:spcAft>
                          <a:spcPts val="600"/>
                        </a:spcAft>
                      </a:pPr>
                      <a:r>
                        <a:rPr lang="es-ES" sz="800" dirty="0">
                          <a:effectLst/>
                        </a:rPr>
                        <a:t>Lesión </a:t>
                      </a:r>
                      <a:r>
                        <a:rPr lang="es-ES" sz="800" dirty="0" err="1">
                          <a:effectLst/>
                        </a:rPr>
                        <a:t>diencefálica</a:t>
                      </a:r>
                      <a:endParaRPr lang="es-ES" sz="11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es-ES" sz="800" dirty="0">
                          <a:effectLst/>
                        </a:rPr>
                        <a:t>Coma metabólico.</a:t>
                      </a:r>
                      <a:endParaRPr lang="es-ES" sz="1100" dirty="0">
                        <a:effectLst/>
                      </a:endParaRPr>
                    </a:p>
                    <a:p>
                      <a:pPr algn="just">
                        <a:lnSpc>
                          <a:spcPct val="115000"/>
                        </a:lnSpc>
                        <a:spcAft>
                          <a:spcPts val="600"/>
                        </a:spcAft>
                      </a:pPr>
                      <a:r>
                        <a:rPr lang="es-ES" sz="800" dirty="0">
                          <a:effectLst/>
                        </a:rPr>
                        <a:t>Lesión hemisférica </a:t>
                      </a:r>
                      <a:r>
                        <a:rPr lang="es-ES" sz="800" dirty="0" err="1">
                          <a:effectLst/>
                        </a:rPr>
                        <a:t>bilatera</a:t>
                      </a:r>
                      <a:r>
                        <a:rPr lang="es-ES" sz="800" dirty="0">
                          <a:effectLst/>
                        </a:rPr>
                        <a:t>.</a:t>
                      </a:r>
                      <a:endParaRPr lang="es-ES" sz="1100" dirty="0">
                        <a:effectLst/>
                      </a:endParaRPr>
                    </a:p>
                    <a:p>
                      <a:pPr algn="just">
                        <a:lnSpc>
                          <a:spcPct val="115000"/>
                        </a:lnSpc>
                        <a:spcAft>
                          <a:spcPts val="600"/>
                        </a:spcAft>
                      </a:pPr>
                      <a:r>
                        <a:rPr lang="es-ES" sz="800" b="1" dirty="0" smtClean="0">
                          <a:effectLst/>
                        </a:rPr>
                        <a:t>HERNIACIÓN INICIAL</a:t>
                      </a:r>
                      <a:endParaRPr lang="es-ES" sz="1100" b="1" dirty="0">
                        <a:effectLst/>
                        <a:latin typeface="Calibri"/>
                        <a:ea typeface="Calibri"/>
                        <a:cs typeface="Times New Roman"/>
                      </a:endParaRPr>
                    </a:p>
                  </a:txBody>
                  <a:tcPr marL="68580" marR="68580" marT="0" marB="0"/>
                </a:tc>
              </a:tr>
              <a:tr h="0">
                <a:tc>
                  <a:txBody>
                    <a:bodyPr/>
                    <a:lstStyle/>
                    <a:p>
                      <a:pPr algn="just">
                        <a:lnSpc>
                          <a:spcPct val="115000"/>
                        </a:lnSpc>
                        <a:spcAft>
                          <a:spcPts val="600"/>
                        </a:spcAft>
                      </a:pPr>
                      <a:r>
                        <a:rPr lang="es-ES" sz="800">
                          <a:effectLst/>
                        </a:rPr>
                        <a:t> </a:t>
                      </a:r>
                      <a:endParaRPr lang="es-ES" sz="1100">
                        <a:effectLst/>
                        <a:latin typeface="Calibri"/>
                        <a:ea typeface="Calibri"/>
                        <a:cs typeface="Times New Roman"/>
                      </a:endParaRPr>
                    </a:p>
                  </a:txBody>
                  <a:tcPr marL="68580" marR="68580" marT="0" marB="0"/>
                </a:tc>
                <a:tc>
                  <a:txBody>
                    <a:bodyPr/>
                    <a:lstStyle/>
                    <a:p>
                      <a:pPr algn="just">
                        <a:lnSpc>
                          <a:spcPct val="115000"/>
                        </a:lnSpc>
                        <a:spcAft>
                          <a:spcPts val="600"/>
                        </a:spcAft>
                      </a:pPr>
                      <a:r>
                        <a:rPr lang="es-ES" sz="800" dirty="0">
                          <a:effectLst/>
                        </a:rPr>
                        <a:t>Medias no reactivas</a:t>
                      </a:r>
                      <a:endParaRPr lang="es-ES" sz="11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es-ES" sz="800" dirty="0">
                          <a:effectLst/>
                        </a:rPr>
                        <a:t>Lesión mesencéfalo</a:t>
                      </a:r>
                      <a:endParaRPr lang="es-ES" sz="11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es-ES" sz="800" dirty="0">
                          <a:effectLst/>
                        </a:rPr>
                        <a:t>Intoxicación barbitúricos, </a:t>
                      </a:r>
                      <a:r>
                        <a:rPr lang="es-ES" sz="800" dirty="0" err="1">
                          <a:effectLst/>
                        </a:rPr>
                        <a:t>succinilcolina</a:t>
                      </a:r>
                      <a:r>
                        <a:rPr lang="es-ES" sz="800" dirty="0">
                          <a:effectLst/>
                        </a:rPr>
                        <a:t> o </a:t>
                      </a:r>
                      <a:r>
                        <a:rPr lang="es-ES" sz="800" dirty="0" err="1">
                          <a:effectLst/>
                        </a:rPr>
                        <a:t>glutetimida</a:t>
                      </a:r>
                      <a:r>
                        <a:rPr lang="es-ES" sz="800" dirty="0">
                          <a:effectLst/>
                        </a:rPr>
                        <a:t>.</a:t>
                      </a:r>
                      <a:endParaRPr lang="es-ES" sz="1100" dirty="0">
                        <a:effectLst/>
                      </a:endParaRPr>
                    </a:p>
                    <a:p>
                      <a:pPr algn="just">
                        <a:lnSpc>
                          <a:spcPct val="115000"/>
                        </a:lnSpc>
                        <a:spcAft>
                          <a:spcPts val="600"/>
                        </a:spcAft>
                      </a:pPr>
                      <a:r>
                        <a:rPr lang="es-ES" sz="800" b="1" dirty="0" smtClean="0">
                          <a:effectLst/>
                        </a:rPr>
                        <a:t>HERNIACIÓN ESTABLECIDA</a:t>
                      </a:r>
                      <a:r>
                        <a:rPr lang="es-ES" sz="800" dirty="0" smtClean="0">
                          <a:effectLst/>
                        </a:rPr>
                        <a:t>.</a:t>
                      </a:r>
                      <a:endParaRPr lang="es-ES" sz="1100" dirty="0">
                        <a:effectLst/>
                      </a:endParaRPr>
                    </a:p>
                    <a:p>
                      <a:pPr algn="just">
                        <a:lnSpc>
                          <a:spcPct val="115000"/>
                        </a:lnSpc>
                        <a:spcAft>
                          <a:spcPts val="600"/>
                        </a:spcAft>
                      </a:pPr>
                      <a:r>
                        <a:rPr lang="es-ES" sz="800" dirty="0">
                          <a:effectLst/>
                        </a:rPr>
                        <a:t>Hipotermia.</a:t>
                      </a:r>
                      <a:endParaRPr lang="es-ES" sz="1100" dirty="0">
                        <a:effectLst/>
                      </a:endParaRPr>
                    </a:p>
                    <a:p>
                      <a:pPr algn="just">
                        <a:lnSpc>
                          <a:spcPct val="115000"/>
                        </a:lnSpc>
                        <a:spcAft>
                          <a:spcPts val="600"/>
                        </a:spcAft>
                      </a:pPr>
                      <a:r>
                        <a:rPr lang="es-ES" sz="800" dirty="0">
                          <a:effectLst/>
                        </a:rPr>
                        <a:t>Hipotensión.</a:t>
                      </a:r>
                      <a:endParaRPr lang="es-ES" sz="1100" dirty="0">
                        <a:effectLst/>
                        <a:latin typeface="Calibri"/>
                        <a:ea typeface="Calibri"/>
                        <a:cs typeface="Times New Roman"/>
                      </a:endParaRPr>
                    </a:p>
                  </a:txBody>
                  <a:tcPr marL="68580" marR="68580" marT="0" marB="0"/>
                </a:tc>
              </a:tr>
              <a:tr h="0">
                <a:tc>
                  <a:txBody>
                    <a:bodyPr/>
                    <a:lstStyle/>
                    <a:p>
                      <a:pPr algn="just">
                        <a:lnSpc>
                          <a:spcPct val="115000"/>
                        </a:lnSpc>
                        <a:spcAft>
                          <a:spcPts val="600"/>
                        </a:spcAft>
                      </a:pPr>
                      <a:endParaRPr lang="es-ES" sz="800">
                        <a:effectLst/>
                        <a:latin typeface="Times New Roman"/>
                        <a:ea typeface="Calibri"/>
                        <a:cs typeface="Times New Roman"/>
                      </a:endParaRPr>
                    </a:p>
                  </a:txBody>
                  <a:tcPr marL="68580" marR="68580" marT="0" marB="0"/>
                </a:tc>
                <a:tc>
                  <a:txBody>
                    <a:bodyPr/>
                    <a:lstStyle/>
                    <a:p>
                      <a:pPr algn="just">
                        <a:lnSpc>
                          <a:spcPct val="115000"/>
                        </a:lnSpc>
                        <a:spcAft>
                          <a:spcPts val="600"/>
                        </a:spcAft>
                      </a:pPr>
                      <a:r>
                        <a:rPr lang="es-ES" sz="800">
                          <a:effectLst/>
                        </a:rPr>
                        <a:t>Puntiformes reactivas</a:t>
                      </a:r>
                      <a:endParaRPr lang="es-ES" sz="1100">
                        <a:effectLst/>
                        <a:latin typeface="Calibri"/>
                        <a:ea typeface="Calibri"/>
                        <a:cs typeface="Times New Roman"/>
                      </a:endParaRPr>
                    </a:p>
                  </a:txBody>
                  <a:tcPr marL="68580" marR="68580" marT="0" marB="0"/>
                </a:tc>
                <a:tc>
                  <a:txBody>
                    <a:bodyPr/>
                    <a:lstStyle/>
                    <a:p>
                      <a:pPr algn="just">
                        <a:lnSpc>
                          <a:spcPct val="115000"/>
                        </a:lnSpc>
                        <a:spcAft>
                          <a:spcPts val="600"/>
                        </a:spcAft>
                      </a:pPr>
                      <a:r>
                        <a:rPr lang="es-ES" sz="800" dirty="0">
                          <a:effectLst/>
                        </a:rPr>
                        <a:t>Lesión </a:t>
                      </a:r>
                      <a:r>
                        <a:rPr lang="es-ES" sz="800" dirty="0" err="1">
                          <a:effectLst/>
                        </a:rPr>
                        <a:t>protuberancial</a:t>
                      </a:r>
                      <a:endParaRPr lang="es-ES" sz="11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es-ES" sz="800" dirty="0">
                          <a:effectLst/>
                        </a:rPr>
                        <a:t>Hemorragia </a:t>
                      </a:r>
                      <a:r>
                        <a:rPr lang="es-ES" sz="800" dirty="0" err="1">
                          <a:effectLst/>
                        </a:rPr>
                        <a:t>protuberancial</a:t>
                      </a:r>
                      <a:r>
                        <a:rPr lang="es-ES" sz="800" dirty="0">
                          <a:effectLst/>
                        </a:rPr>
                        <a:t>.</a:t>
                      </a:r>
                      <a:endParaRPr lang="es-ES" sz="1100" dirty="0">
                        <a:effectLst/>
                      </a:endParaRPr>
                    </a:p>
                    <a:p>
                      <a:pPr algn="just">
                        <a:lnSpc>
                          <a:spcPct val="115000"/>
                        </a:lnSpc>
                        <a:spcAft>
                          <a:spcPts val="600"/>
                        </a:spcAft>
                      </a:pPr>
                      <a:r>
                        <a:rPr lang="es-ES" sz="800" b="1" i="1" u="sng" dirty="0" err="1">
                          <a:effectLst/>
                        </a:rPr>
                        <a:t>Opiaceos</a:t>
                      </a:r>
                      <a:r>
                        <a:rPr lang="es-ES" sz="800" b="1" i="1" u="sng" dirty="0">
                          <a:effectLst/>
                        </a:rPr>
                        <a:t>.</a:t>
                      </a:r>
                      <a:endParaRPr lang="es-ES" sz="1100" b="1" i="1" u="sng" dirty="0">
                        <a:effectLst/>
                        <a:latin typeface="Calibri"/>
                        <a:ea typeface="Calibri"/>
                        <a:cs typeface="Times New Roman"/>
                      </a:endParaRPr>
                    </a:p>
                  </a:txBody>
                  <a:tcPr marL="68580" marR="68580" marT="0" marB="0"/>
                </a:tc>
              </a:tr>
              <a:tr h="0">
                <a:tc>
                  <a:txBody>
                    <a:bodyPr/>
                    <a:lstStyle/>
                    <a:p>
                      <a:pPr algn="just">
                        <a:lnSpc>
                          <a:spcPct val="115000"/>
                        </a:lnSpc>
                        <a:spcAft>
                          <a:spcPts val="600"/>
                        </a:spcAft>
                      </a:pPr>
                      <a:endParaRPr lang="es-ES" sz="800">
                        <a:effectLst/>
                        <a:latin typeface="Times New Roman"/>
                        <a:ea typeface="Calibri"/>
                        <a:cs typeface="Times New Roman"/>
                      </a:endParaRPr>
                    </a:p>
                  </a:txBody>
                  <a:tcPr marL="68580" marR="68580" marT="0" marB="0"/>
                </a:tc>
                <a:tc>
                  <a:txBody>
                    <a:bodyPr/>
                    <a:lstStyle/>
                    <a:p>
                      <a:pPr algn="just">
                        <a:lnSpc>
                          <a:spcPct val="115000"/>
                        </a:lnSpc>
                        <a:spcAft>
                          <a:spcPts val="600"/>
                        </a:spcAft>
                      </a:pPr>
                      <a:r>
                        <a:rPr lang="es-ES" sz="800">
                          <a:effectLst/>
                        </a:rPr>
                        <a:t>Midriasis unilateral arreactiva</a:t>
                      </a:r>
                      <a:endParaRPr lang="es-ES" sz="1100">
                        <a:effectLst/>
                        <a:latin typeface="Calibri"/>
                        <a:ea typeface="Calibri"/>
                        <a:cs typeface="Times New Roman"/>
                      </a:endParaRPr>
                    </a:p>
                  </a:txBody>
                  <a:tcPr marL="68580" marR="68580" marT="0" marB="0"/>
                </a:tc>
                <a:tc>
                  <a:txBody>
                    <a:bodyPr/>
                    <a:lstStyle/>
                    <a:p>
                      <a:pPr algn="just">
                        <a:lnSpc>
                          <a:spcPct val="115000"/>
                        </a:lnSpc>
                        <a:spcAft>
                          <a:spcPts val="600"/>
                        </a:spcAft>
                      </a:pPr>
                      <a:r>
                        <a:rPr lang="es-ES" sz="800">
                          <a:effectLst/>
                        </a:rPr>
                        <a:t>Lesión III par</a:t>
                      </a:r>
                      <a:endParaRPr lang="es-ES" sz="1100">
                        <a:effectLst/>
                        <a:latin typeface="Calibri"/>
                        <a:ea typeface="Calibri"/>
                        <a:cs typeface="Times New Roman"/>
                      </a:endParaRPr>
                    </a:p>
                  </a:txBody>
                  <a:tcPr marL="68580" marR="68580" marT="0" marB="0"/>
                </a:tc>
                <a:tc>
                  <a:txBody>
                    <a:bodyPr/>
                    <a:lstStyle/>
                    <a:p>
                      <a:pPr algn="just">
                        <a:lnSpc>
                          <a:spcPct val="115000"/>
                        </a:lnSpc>
                        <a:spcAft>
                          <a:spcPts val="600"/>
                        </a:spcAft>
                      </a:pPr>
                      <a:r>
                        <a:rPr lang="es-ES" sz="800">
                          <a:effectLst/>
                        </a:rPr>
                        <a:t>Herniación uncal transtentorial</a:t>
                      </a:r>
                      <a:endParaRPr lang="es-ES" sz="1100">
                        <a:effectLst/>
                        <a:latin typeface="Calibri"/>
                        <a:ea typeface="Calibri"/>
                        <a:cs typeface="Times New Roman"/>
                      </a:endParaRPr>
                    </a:p>
                  </a:txBody>
                  <a:tcPr marL="68580" marR="68580" marT="0" marB="0"/>
                </a:tc>
              </a:tr>
              <a:tr h="0">
                <a:tc>
                  <a:txBody>
                    <a:bodyPr/>
                    <a:lstStyle/>
                    <a:p>
                      <a:pPr algn="just">
                        <a:lnSpc>
                          <a:spcPct val="115000"/>
                        </a:lnSpc>
                        <a:spcAft>
                          <a:spcPts val="600"/>
                        </a:spcAft>
                      </a:pPr>
                      <a:r>
                        <a:rPr lang="es-ES" sz="800">
                          <a:effectLst/>
                        </a:rPr>
                        <a:t> </a:t>
                      </a:r>
                      <a:endParaRPr lang="es-ES" sz="1100">
                        <a:effectLst/>
                        <a:latin typeface="Calibri"/>
                        <a:ea typeface="Calibri"/>
                        <a:cs typeface="Times New Roman"/>
                      </a:endParaRPr>
                    </a:p>
                  </a:txBody>
                  <a:tcPr marL="68580" marR="68580" marT="0" marB="0"/>
                </a:tc>
                <a:tc>
                  <a:txBody>
                    <a:bodyPr/>
                    <a:lstStyle/>
                    <a:p>
                      <a:pPr algn="just">
                        <a:lnSpc>
                          <a:spcPct val="115000"/>
                        </a:lnSpc>
                        <a:spcAft>
                          <a:spcPts val="600"/>
                        </a:spcAft>
                      </a:pPr>
                      <a:r>
                        <a:rPr lang="es-ES" sz="800" dirty="0">
                          <a:effectLst/>
                        </a:rPr>
                        <a:t>Midriasis bilateral </a:t>
                      </a:r>
                      <a:r>
                        <a:rPr lang="es-ES" sz="800" dirty="0" err="1">
                          <a:effectLst/>
                        </a:rPr>
                        <a:t>arreactiva</a:t>
                      </a:r>
                      <a:endParaRPr lang="es-ES" sz="11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es-ES" sz="800">
                          <a:effectLst/>
                        </a:rPr>
                        <a:t>Lesión mesencéfalo</a:t>
                      </a:r>
                      <a:endParaRPr lang="es-ES" sz="1100">
                        <a:effectLst/>
                        <a:latin typeface="Calibri"/>
                        <a:ea typeface="Calibri"/>
                        <a:cs typeface="Times New Roman"/>
                      </a:endParaRPr>
                    </a:p>
                  </a:txBody>
                  <a:tcPr marL="68580" marR="68580" marT="0" marB="0"/>
                </a:tc>
                <a:tc>
                  <a:txBody>
                    <a:bodyPr/>
                    <a:lstStyle/>
                    <a:p>
                      <a:pPr algn="just">
                        <a:lnSpc>
                          <a:spcPct val="115000"/>
                        </a:lnSpc>
                        <a:spcAft>
                          <a:spcPts val="600"/>
                        </a:spcAft>
                      </a:pPr>
                      <a:r>
                        <a:rPr lang="es-ES" sz="800" b="1" dirty="0" smtClean="0">
                          <a:effectLst/>
                        </a:rPr>
                        <a:t>HERNIACIÓN</a:t>
                      </a:r>
                      <a:r>
                        <a:rPr lang="es-ES" sz="800" b="1" baseline="0" dirty="0" smtClean="0">
                          <a:effectLst/>
                        </a:rPr>
                        <a:t> FASE FINAL</a:t>
                      </a:r>
                      <a:endParaRPr lang="es-ES" sz="1100" b="1" dirty="0">
                        <a:effectLst/>
                      </a:endParaRPr>
                    </a:p>
                    <a:p>
                      <a:pPr algn="just">
                        <a:lnSpc>
                          <a:spcPct val="115000"/>
                        </a:lnSpc>
                        <a:spcAft>
                          <a:spcPts val="600"/>
                        </a:spcAft>
                      </a:pPr>
                      <a:r>
                        <a:rPr lang="es-ES" sz="800" b="1" i="1" u="sng" dirty="0">
                          <a:effectLst/>
                        </a:rPr>
                        <a:t>Intoxicación anticolinérgicos, cocaína y anfetaminas.</a:t>
                      </a:r>
                      <a:endParaRPr lang="es-ES" sz="1100" b="1" i="1" u="sng" dirty="0">
                        <a:effectLst/>
                      </a:endParaRPr>
                    </a:p>
                    <a:p>
                      <a:pPr algn="just">
                        <a:lnSpc>
                          <a:spcPct val="115000"/>
                        </a:lnSpc>
                        <a:spcAft>
                          <a:spcPts val="600"/>
                        </a:spcAft>
                      </a:pPr>
                      <a:r>
                        <a:rPr lang="es-ES" sz="800" dirty="0">
                          <a:effectLst/>
                        </a:rPr>
                        <a:t>Uso de simpaticomiméticos.</a:t>
                      </a:r>
                      <a:endParaRPr lang="es-ES" sz="1100" dirty="0">
                        <a:effectLst/>
                      </a:endParaRPr>
                    </a:p>
                    <a:p>
                      <a:pPr algn="just">
                        <a:lnSpc>
                          <a:spcPct val="115000"/>
                        </a:lnSpc>
                        <a:spcAft>
                          <a:spcPts val="600"/>
                        </a:spcAft>
                      </a:pPr>
                      <a:r>
                        <a:rPr lang="es-ES" sz="800" b="1" dirty="0">
                          <a:effectLst/>
                        </a:rPr>
                        <a:t>Anoxia cerebral grave.</a:t>
                      </a:r>
                      <a:endParaRPr lang="es-ES" sz="1100" b="1" dirty="0">
                        <a:effectLst/>
                        <a:latin typeface="Calibri"/>
                        <a:ea typeface="Calibri"/>
                        <a:cs typeface="Times New Roman"/>
                      </a:endParaRPr>
                    </a:p>
                  </a:txBody>
                  <a:tcPr marL="68580" marR="68580" marT="0" marB="0"/>
                </a:tc>
              </a:tr>
              <a:tr h="0">
                <a:tc>
                  <a:txBody>
                    <a:bodyPr/>
                    <a:lstStyle/>
                    <a:p>
                      <a:pPr algn="just">
                        <a:lnSpc>
                          <a:spcPct val="115000"/>
                        </a:lnSpc>
                        <a:spcAft>
                          <a:spcPts val="600"/>
                        </a:spcAft>
                      </a:pPr>
                      <a:endParaRPr lang="es-ES" sz="800">
                        <a:effectLst/>
                        <a:latin typeface="Times New Roman"/>
                        <a:ea typeface="Calibri"/>
                        <a:cs typeface="Times New Roman"/>
                      </a:endParaRPr>
                    </a:p>
                  </a:txBody>
                  <a:tcPr marL="68580" marR="68580" marT="0" marB="0"/>
                </a:tc>
                <a:tc>
                  <a:txBody>
                    <a:bodyPr/>
                    <a:lstStyle/>
                    <a:p>
                      <a:pPr algn="just">
                        <a:lnSpc>
                          <a:spcPct val="115000"/>
                        </a:lnSpc>
                        <a:spcAft>
                          <a:spcPts val="600"/>
                        </a:spcAft>
                      </a:pPr>
                      <a:r>
                        <a:rPr lang="es-ES" sz="800">
                          <a:effectLst/>
                        </a:rPr>
                        <a:t>Miótica unilateral reactiva</a:t>
                      </a:r>
                      <a:endParaRPr lang="es-ES" sz="1100">
                        <a:effectLst/>
                        <a:latin typeface="Calibri"/>
                        <a:ea typeface="Calibri"/>
                        <a:cs typeface="Times New Roman"/>
                      </a:endParaRPr>
                    </a:p>
                  </a:txBody>
                  <a:tcPr marL="68580" marR="68580" marT="0" marB="0"/>
                </a:tc>
                <a:tc>
                  <a:txBody>
                    <a:bodyPr/>
                    <a:lstStyle/>
                    <a:p>
                      <a:pPr algn="just">
                        <a:lnSpc>
                          <a:spcPct val="115000"/>
                        </a:lnSpc>
                        <a:spcAft>
                          <a:spcPts val="600"/>
                        </a:spcAft>
                      </a:pPr>
                      <a:r>
                        <a:rPr lang="es-ES" sz="800">
                          <a:effectLst/>
                        </a:rPr>
                        <a:t>Lesión hipotalámica</a:t>
                      </a:r>
                      <a:endParaRPr lang="es-ES" sz="1100">
                        <a:effectLst/>
                      </a:endParaRPr>
                    </a:p>
                    <a:p>
                      <a:pPr algn="just">
                        <a:lnSpc>
                          <a:spcPct val="115000"/>
                        </a:lnSpc>
                        <a:spcAft>
                          <a:spcPts val="600"/>
                        </a:spcAft>
                      </a:pPr>
                      <a:r>
                        <a:rPr lang="es-ES" sz="800">
                          <a:effectLst/>
                        </a:rPr>
                        <a:t>Lesión simpática cervical</a:t>
                      </a:r>
                      <a:endParaRPr lang="es-ES" sz="1100">
                        <a:effectLst/>
                        <a:latin typeface="Calibri"/>
                        <a:ea typeface="Calibri"/>
                        <a:cs typeface="Times New Roman"/>
                      </a:endParaRPr>
                    </a:p>
                  </a:txBody>
                  <a:tcPr marL="68580" marR="68580" marT="0" marB="0"/>
                </a:tc>
                <a:tc>
                  <a:txBody>
                    <a:bodyPr/>
                    <a:lstStyle/>
                    <a:p>
                      <a:pPr algn="just">
                        <a:lnSpc>
                          <a:spcPct val="115000"/>
                        </a:lnSpc>
                        <a:spcAft>
                          <a:spcPts val="600"/>
                        </a:spcAft>
                      </a:pPr>
                      <a:r>
                        <a:rPr lang="es-ES" sz="800" dirty="0">
                          <a:effectLst/>
                        </a:rPr>
                        <a:t>Herniación </a:t>
                      </a:r>
                      <a:r>
                        <a:rPr lang="es-ES" sz="800" dirty="0" err="1">
                          <a:effectLst/>
                        </a:rPr>
                        <a:t>transtentorial</a:t>
                      </a:r>
                      <a:r>
                        <a:rPr lang="es-ES" sz="800" dirty="0">
                          <a:effectLst/>
                        </a:rPr>
                        <a:t>.</a:t>
                      </a:r>
                      <a:endParaRPr lang="es-ES" sz="1100" dirty="0">
                        <a:effectLst/>
                        <a:latin typeface="Calibri"/>
                        <a:ea typeface="Calibri"/>
                        <a:cs typeface="Times New Roman"/>
                      </a:endParaRPr>
                    </a:p>
                  </a:txBody>
                  <a:tcPr marL="68580" marR="68580" marT="0" marB="0"/>
                </a:tc>
              </a:tr>
            </a:tbl>
          </a:graphicData>
        </a:graphic>
      </p:graphicFrame>
      <p:pic>
        <p:nvPicPr>
          <p:cNvPr id="1039" name="Imagen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83" y="1772816"/>
            <a:ext cx="12954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Imagen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4" y="2402926"/>
            <a:ext cx="12954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Imagen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21" y="3230847"/>
            <a:ext cx="129540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Imagen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621" y="3591803"/>
            <a:ext cx="12954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Imagen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4" y="4121358"/>
            <a:ext cx="12954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Imagen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985" y="4805314"/>
            <a:ext cx="1295400" cy="3683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5796136" y="1772816"/>
            <a:ext cx="3168352" cy="369332"/>
          </a:xfrm>
          <a:prstGeom prst="rect">
            <a:avLst/>
          </a:prstGeom>
          <a:noFill/>
        </p:spPr>
        <p:txBody>
          <a:bodyPr wrap="square" rtlCol="0">
            <a:spAutoFit/>
          </a:bodyPr>
          <a:lstStyle/>
          <a:p>
            <a:r>
              <a:rPr lang="es-ES" b="1" dirty="0" err="1" smtClean="0">
                <a:solidFill>
                  <a:schemeClr val="accent1"/>
                </a:solidFill>
              </a:rPr>
              <a:t>MI</a:t>
            </a:r>
            <a:r>
              <a:rPr lang="es-ES" b="1" dirty="0" err="1" smtClean="0"/>
              <a:t>ótica</a:t>
            </a:r>
            <a:r>
              <a:rPr lang="es-ES" b="1" dirty="0" smtClean="0"/>
              <a:t> - </a:t>
            </a:r>
            <a:r>
              <a:rPr lang="es-ES" b="1" dirty="0" err="1" smtClean="0">
                <a:solidFill>
                  <a:schemeClr val="accent1"/>
                </a:solidFill>
              </a:rPr>
              <a:t>DI</a:t>
            </a:r>
            <a:r>
              <a:rPr lang="es-ES" b="1" dirty="0" err="1" smtClean="0"/>
              <a:t>encefálica</a:t>
            </a:r>
            <a:endParaRPr lang="es-ES" b="1" dirty="0"/>
          </a:p>
        </p:txBody>
      </p:sp>
      <p:sp>
        <p:nvSpPr>
          <p:cNvPr id="8" name="7 CuadroTexto"/>
          <p:cNvSpPr txBox="1"/>
          <p:nvPr/>
        </p:nvSpPr>
        <p:spPr>
          <a:xfrm>
            <a:off x="5796136" y="2402926"/>
            <a:ext cx="2664296" cy="369332"/>
          </a:xfrm>
          <a:prstGeom prst="rect">
            <a:avLst/>
          </a:prstGeom>
          <a:noFill/>
        </p:spPr>
        <p:txBody>
          <a:bodyPr wrap="square" rtlCol="0">
            <a:spAutoFit/>
          </a:bodyPr>
          <a:lstStyle/>
          <a:p>
            <a:r>
              <a:rPr lang="es-ES" b="1" dirty="0" err="1" smtClean="0">
                <a:solidFill>
                  <a:schemeClr val="accent1"/>
                </a:solidFill>
              </a:rPr>
              <a:t>ME</a:t>
            </a:r>
            <a:r>
              <a:rPr lang="es-ES" b="1" dirty="0" err="1" smtClean="0"/>
              <a:t>dias</a:t>
            </a:r>
            <a:r>
              <a:rPr lang="es-ES" b="1" dirty="0" smtClean="0"/>
              <a:t> - </a:t>
            </a:r>
            <a:r>
              <a:rPr lang="es-ES" b="1" dirty="0" err="1" smtClean="0">
                <a:solidFill>
                  <a:schemeClr val="accent1"/>
                </a:solidFill>
              </a:rPr>
              <a:t>ME</a:t>
            </a:r>
            <a:r>
              <a:rPr lang="es-ES" b="1" dirty="0" err="1" smtClean="0"/>
              <a:t>sencéfalo</a:t>
            </a:r>
            <a:endParaRPr lang="es-ES" b="1" dirty="0"/>
          </a:p>
        </p:txBody>
      </p:sp>
      <p:sp>
        <p:nvSpPr>
          <p:cNvPr id="9" name="8 CuadroTexto"/>
          <p:cNvSpPr txBox="1"/>
          <p:nvPr/>
        </p:nvSpPr>
        <p:spPr>
          <a:xfrm>
            <a:off x="5616624" y="3184737"/>
            <a:ext cx="3347864" cy="376310"/>
          </a:xfrm>
          <a:prstGeom prst="rect">
            <a:avLst/>
          </a:prstGeom>
          <a:noFill/>
        </p:spPr>
        <p:txBody>
          <a:bodyPr wrap="square" rtlCol="0">
            <a:spAutoFit/>
          </a:bodyPr>
          <a:lstStyle/>
          <a:p>
            <a:r>
              <a:rPr lang="es-ES" b="1" dirty="0" smtClean="0">
                <a:solidFill>
                  <a:schemeClr val="accent1"/>
                </a:solidFill>
              </a:rPr>
              <a:t>P</a:t>
            </a:r>
            <a:r>
              <a:rPr lang="es-ES" b="1" dirty="0" smtClean="0"/>
              <a:t>untiforme - </a:t>
            </a:r>
            <a:r>
              <a:rPr lang="es-ES" b="1" dirty="0" err="1" smtClean="0">
                <a:solidFill>
                  <a:schemeClr val="accent1"/>
                </a:solidFill>
              </a:rPr>
              <a:t>P</a:t>
            </a:r>
            <a:r>
              <a:rPr lang="es-ES" b="1" dirty="0" err="1" smtClean="0"/>
              <a:t>rotuberancial</a:t>
            </a:r>
            <a:endParaRPr lang="es-ES" b="1" dirty="0"/>
          </a:p>
        </p:txBody>
      </p:sp>
      <p:sp>
        <p:nvSpPr>
          <p:cNvPr id="10" name="9 CuadroTexto"/>
          <p:cNvSpPr txBox="1"/>
          <p:nvPr/>
        </p:nvSpPr>
        <p:spPr>
          <a:xfrm>
            <a:off x="5609495" y="3561047"/>
            <a:ext cx="2952328" cy="369332"/>
          </a:xfrm>
          <a:prstGeom prst="rect">
            <a:avLst/>
          </a:prstGeom>
          <a:noFill/>
        </p:spPr>
        <p:txBody>
          <a:bodyPr wrap="square" rtlCol="0">
            <a:spAutoFit/>
          </a:bodyPr>
          <a:lstStyle/>
          <a:p>
            <a:r>
              <a:rPr lang="es-ES" b="1" dirty="0" err="1" smtClean="0">
                <a:solidFill>
                  <a:schemeClr val="accent1"/>
                </a:solidFill>
              </a:rPr>
              <a:t>III</a:t>
            </a:r>
            <a:r>
              <a:rPr lang="es-ES" b="1" dirty="0" err="1" smtClean="0"/>
              <a:t>idriasis</a:t>
            </a:r>
            <a:r>
              <a:rPr lang="es-ES" b="1" dirty="0" smtClean="0"/>
              <a:t> </a:t>
            </a:r>
            <a:r>
              <a:rPr lang="es-ES" b="1" dirty="0" err="1" smtClean="0"/>
              <a:t>Uni</a:t>
            </a:r>
            <a:r>
              <a:rPr lang="es-ES" b="1" dirty="0" smtClean="0"/>
              <a:t> – </a:t>
            </a:r>
            <a:r>
              <a:rPr lang="es-ES" b="1" dirty="0" smtClean="0">
                <a:solidFill>
                  <a:schemeClr val="accent1"/>
                </a:solidFill>
              </a:rPr>
              <a:t>III</a:t>
            </a:r>
            <a:r>
              <a:rPr lang="es-ES" b="1" dirty="0" smtClean="0"/>
              <a:t> par</a:t>
            </a:r>
            <a:endParaRPr lang="es-ES" b="1" dirty="0"/>
          </a:p>
        </p:txBody>
      </p:sp>
      <p:sp>
        <p:nvSpPr>
          <p:cNvPr id="11" name="10 CuadroTexto"/>
          <p:cNvSpPr txBox="1"/>
          <p:nvPr/>
        </p:nvSpPr>
        <p:spPr>
          <a:xfrm>
            <a:off x="539552" y="5686052"/>
            <a:ext cx="5526868" cy="369332"/>
          </a:xfrm>
          <a:prstGeom prst="rect">
            <a:avLst/>
          </a:prstGeom>
          <a:noFill/>
        </p:spPr>
        <p:txBody>
          <a:bodyPr wrap="square" rtlCol="0">
            <a:spAutoFit/>
          </a:bodyPr>
          <a:lstStyle/>
          <a:p>
            <a:r>
              <a:rPr lang="es-ES" dirty="0" smtClean="0"/>
              <a:t>MIDRIASIS y MEDIAS = ARREACTIVAS.</a:t>
            </a:r>
            <a:endParaRPr lang="es-ES" dirty="0"/>
          </a:p>
        </p:txBody>
      </p:sp>
      <p:sp>
        <p:nvSpPr>
          <p:cNvPr id="12" name="11 CuadroTexto"/>
          <p:cNvSpPr txBox="1"/>
          <p:nvPr/>
        </p:nvSpPr>
        <p:spPr>
          <a:xfrm>
            <a:off x="5643246" y="5366361"/>
            <a:ext cx="3258108" cy="646331"/>
          </a:xfrm>
          <a:prstGeom prst="rect">
            <a:avLst/>
          </a:prstGeom>
          <a:noFill/>
        </p:spPr>
        <p:txBody>
          <a:bodyPr wrap="square" rtlCol="0">
            <a:spAutoFit/>
          </a:bodyPr>
          <a:lstStyle/>
          <a:p>
            <a:r>
              <a:rPr lang="es-ES" b="1" dirty="0" err="1" smtClean="0">
                <a:solidFill>
                  <a:schemeClr val="accent1"/>
                </a:solidFill>
              </a:rPr>
              <a:t>MI</a:t>
            </a:r>
            <a:r>
              <a:rPr lang="es-ES" b="1" dirty="0" err="1" smtClean="0"/>
              <a:t>ótica</a:t>
            </a:r>
            <a:r>
              <a:rPr lang="es-ES" b="1" dirty="0" smtClean="0"/>
              <a:t> – </a:t>
            </a:r>
            <a:r>
              <a:rPr lang="es-ES" b="1" dirty="0" smtClean="0">
                <a:solidFill>
                  <a:schemeClr val="accent1"/>
                </a:solidFill>
              </a:rPr>
              <a:t>Hi</a:t>
            </a:r>
            <a:r>
              <a:rPr lang="es-ES" b="1" dirty="0" smtClean="0"/>
              <a:t>potálamo – </a:t>
            </a:r>
            <a:r>
              <a:rPr lang="es-ES" b="1" dirty="0" err="1" smtClean="0">
                <a:solidFill>
                  <a:schemeClr val="accent1"/>
                </a:solidFill>
              </a:rPr>
              <a:t>SI</a:t>
            </a:r>
            <a:r>
              <a:rPr lang="es-ES" b="1" dirty="0" err="1" smtClean="0"/>
              <a:t>mpática</a:t>
            </a:r>
            <a:r>
              <a:rPr lang="es-ES" b="1" dirty="0" smtClean="0"/>
              <a:t> c.</a:t>
            </a:r>
            <a:endParaRPr lang="es-ES" b="1" dirty="0"/>
          </a:p>
        </p:txBody>
      </p:sp>
      <p:sp>
        <p:nvSpPr>
          <p:cNvPr id="14" name="13 CuadroTexto"/>
          <p:cNvSpPr txBox="1"/>
          <p:nvPr/>
        </p:nvSpPr>
        <p:spPr>
          <a:xfrm>
            <a:off x="1619672" y="1844824"/>
            <a:ext cx="1080120" cy="369332"/>
          </a:xfrm>
          <a:prstGeom prst="rect">
            <a:avLst/>
          </a:prstGeom>
          <a:noFill/>
        </p:spPr>
        <p:txBody>
          <a:bodyPr wrap="square" rtlCol="0">
            <a:spAutoFit/>
          </a:bodyPr>
          <a:lstStyle/>
          <a:p>
            <a:r>
              <a:rPr lang="es-ES" b="1" dirty="0" smtClean="0">
                <a:solidFill>
                  <a:schemeClr val="accent5">
                    <a:lumMod val="60000"/>
                    <a:lumOff val="40000"/>
                  </a:schemeClr>
                </a:solidFill>
              </a:rPr>
              <a:t>MIOSIS</a:t>
            </a:r>
            <a:endParaRPr lang="es-ES" b="1" dirty="0">
              <a:solidFill>
                <a:schemeClr val="accent5">
                  <a:lumMod val="60000"/>
                  <a:lumOff val="40000"/>
                </a:schemeClr>
              </a:solidFill>
            </a:endParaRPr>
          </a:p>
        </p:txBody>
      </p:sp>
      <p:sp>
        <p:nvSpPr>
          <p:cNvPr id="15" name="14 CuadroTexto"/>
          <p:cNvSpPr txBox="1"/>
          <p:nvPr/>
        </p:nvSpPr>
        <p:spPr>
          <a:xfrm>
            <a:off x="1619672" y="2612476"/>
            <a:ext cx="1080120" cy="369332"/>
          </a:xfrm>
          <a:prstGeom prst="rect">
            <a:avLst/>
          </a:prstGeom>
          <a:noFill/>
        </p:spPr>
        <p:txBody>
          <a:bodyPr wrap="square" rtlCol="0">
            <a:spAutoFit/>
          </a:bodyPr>
          <a:lstStyle/>
          <a:p>
            <a:r>
              <a:rPr lang="es-ES" b="1" dirty="0" smtClean="0">
                <a:solidFill>
                  <a:schemeClr val="accent5">
                    <a:lumMod val="60000"/>
                    <a:lumOff val="40000"/>
                  </a:schemeClr>
                </a:solidFill>
              </a:rPr>
              <a:t>MEDIAS</a:t>
            </a:r>
            <a:endParaRPr lang="es-ES" b="1" dirty="0">
              <a:solidFill>
                <a:schemeClr val="accent5">
                  <a:lumMod val="60000"/>
                  <a:lumOff val="40000"/>
                </a:schemeClr>
              </a:solidFill>
            </a:endParaRPr>
          </a:p>
        </p:txBody>
      </p:sp>
      <p:sp>
        <p:nvSpPr>
          <p:cNvPr id="16" name="15 CuadroTexto"/>
          <p:cNvSpPr txBox="1"/>
          <p:nvPr/>
        </p:nvSpPr>
        <p:spPr>
          <a:xfrm>
            <a:off x="1468282" y="4240566"/>
            <a:ext cx="1303517" cy="369332"/>
          </a:xfrm>
          <a:prstGeom prst="rect">
            <a:avLst/>
          </a:prstGeom>
          <a:noFill/>
        </p:spPr>
        <p:txBody>
          <a:bodyPr wrap="square" rtlCol="0">
            <a:spAutoFit/>
          </a:bodyPr>
          <a:lstStyle/>
          <a:p>
            <a:r>
              <a:rPr lang="es-ES" b="1" dirty="0" smtClean="0">
                <a:solidFill>
                  <a:schemeClr val="accent5">
                    <a:lumMod val="60000"/>
                    <a:lumOff val="40000"/>
                  </a:schemeClr>
                </a:solidFill>
              </a:rPr>
              <a:t>MIDRIASIS</a:t>
            </a:r>
            <a:endParaRPr lang="es-ES" b="1" dirty="0">
              <a:solidFill>
                <a:schemeClr val="accent5">
                  <a:lumMod val="60000"/>
                  <a:lumOff val="40000"/>
                </a:schemeClr>
              </a:solidFill>
            </a:endParaRPr>
          </a:p>
        </p:txBody>
      </p:sp>
      <p:pic>
        <p:nvPicPr>
          <p:cNvPr id="104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221" y="1237095"/>
            <a:ext cx="5508104" cy="398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1472081" y="2868550"/>
            <a:ext cx="5166828" cy="1754326"/>
          </a:xfrm>
          <a:prstGeom prst="rect">
            <a:avLst/>
          </a:prstGeom>
          <a:solidFill>
            <a:schemeClr val="tx1">
              <a:lumMod val="95000"/>
            </a:schemeClr>
          </a:solidFill>
        </p:spPr>
        <p:txBody>
          <a:bodyPr wrap="square" rtlCol="0">
            <a:spAutoFit/>
          </a:bodyPr>
          <a:lstStyle/>
          <a:p>
            <a:pPr algn="ctr"/>
            <a:r>
              <a:rPr lang="es-ES" b="1" dirty="0" smtClean="0">
                <a:solidFill>
                  <a:schemeClr val="accent2"/>
                </a:solidFill>
              </a:rPr>
              <a:t>REFLEJO A LA LUZ NORMAL </a:t>
            </a:r>
          </a:p>
          <a:p>
            <a:pPr algn="ctr"/>
            <a:r>
              <a:rPr lang="es-ES" b="1" dirty="0" smtClean="0">
                <a:solidFill>
                  <a:schemeClr val="accent2"/>
                </a:solidFill>
              </a:rPr>
              <a:t>+</a:t>
            </a:r>
          </a:p>
          <a:p>
            <a:pPr algn="ctr"/>
            <a:r>
              <a:rPr lang="es-ES" b="1" dirty="0" smtClean="0">
                <a:solidFill>
                  <a:schemeClr val="accent2"/>
                </a:solidFill>
              </a:rPr>
              <a:t>REFLEJO CILIOESPINAL (midriasis tras estimulo doloroso)</a:t>
            </a:r>
          </a:p>
          <a:p>
            <a:pPr algn="ctr"/>
            <a:r>
              <a:rPr lang="es-ES" b="1" dirty="0" smtClean="0">
                <a:solidFill>
                  <a:schemeClr val="accent2"/>
                </a:solidFill>
              </a:rPr>
              <a:t>=</a:t>
            </a:r>
          </a:p>
          <a:p>
            <a:pPr algn="ctr"/>
            <a:r>
              <a:rPr lang="es-ES" b="1" dirty="0" smtClean="0">
                <a:solidFill>
                  <a:schemeClr val="accent2"/>
                </a:solidFill>
              </a:rPr>
              <a:t>TRONCO INDEMNE</a:t>
            </a:r>
            <a:endParaRPr lang="es-ES" b="1" dirty="0">
              <a:solidFill>
                <a:schemeClr val="accent2"/>
              </a:solidFill>
            </a:endParaRPr>
          </a:p>
        </p:txBody>
      </p:sp>
    </p:spTree>
    <p:extLst>
      <p:ext uri="{BB962C8B-B14F-4D97-AF65-F5344CB8AC3E}">
        <p14:creationId xmlns:p14="http://schemas.microsoft.com/office/powerpoint/2010/main" val="68800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40"/>
                                        </p:tgtEl>
                                        <p:attrNameLst>
                                          <p:attrName>style.visibility</p:attrName>
                                        </p:attrNameLst>
                                      </p:cBhvr>
                                      <p:to>
                                        <p:strVal val="visible"/>
                                      </p:to>
                                    </p:set>
                                    <p:animEffect transition="in" filter="barn(inVertical)">
                                      <p:cBhvr>
                                        <p:cTn id="19" dur="500"/>
                                        <p:tgtEl>
                                          <p:spTgt spid="104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2"/>
            <a:ext cx="6965245" cy="1202485"/>
          </a:xfrm>
        </p:spPr>
        <p:txBody>
          <a:bodyPr>
            <a:normAutofit/>
          </a:bodyPr>
          <a:lstStyle/>
          <a:p>
            <a:pPr algn="just"/>
            <a:r>
              <a:rPr lang="es-ES" sz="3600" dirty="0" smtClean="0">
                <a:solidFill>
                  <a:schemeClr val="tx2">
                    <a:lumMod val="75000"/>
                  </a:schemeClr>
                </a:solidFill>
                <a:latin typeface="Arial" pitchFamily="34" charset="0"/>
                <a:cs typeface="Arial" pitchFamily="34" charset="0"/>
              </a:rPr>
              <a:t>Respecto al examen físico neurológico, señale lo incorrecto:</a:t>
            </a:r>
            <a:endParaRPr lang="es-ES" dirty="0"/>
          </a:p>
        </p:txBody>
      </p:sp>
      <p:sp>
        <p:nvSpPr>
          <p:cNvPr id="3" name="2 Marcador de contenido"/>
          <p:cNvSpPr>
            <a:spLocks noGrp="1"/>
          </p:cNvSpPr>
          <p:nvPr>
            <p:ph idx="1"/>
          </p:nvPr>
        </p:nvSpPr>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En las lesiones de tronco, los ROC y ROV estarán alterados. </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En lesiones hemisféricas habrá mirada conjugada </a:t>
            </a:r>
            <a:r>
              <a:rPr lang="es-ES" dirty="0" err="1" smtClean="0">
                <a:solidFill>
                  <a:schemeClr val="tx2">
                    <a:lumMod val="75000"/>
                  </a:schemeClr>
                </a:solidFill>
                <a:latin typeface="Arial" pitchFamily="34" charset="0"/>
                <a:cs typeface="Arial" pitchFamily="34" charset="0"/>
              </a:rPr>
              <a:t>ipsilateral</a:t>
            </a:r>
            <a:r>
              <a:rPr lang="es-ES" dirty="0" smtClean="0">
                <a:solidFill>
                  <a:schemeClr val="tx2">
                    <a:lumMod val="75000"/>
                  </a:schemeClr>
                </a:solidFill>
                <a:latin typeface="Arial" pitchFamily="34" charset="0"/>
                <a:cs typeface="Arial" pitchFamily="34" charset="0"/>
              </a:rPr>
              <a:t>.</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En lesiones </a:t>
            </a:r>
            <a:r>
              <a:rPr lang="es-ES" dirty="0" err="1" smtClean="0">
                <a:solidFill>
                  <a:schemeClr val="tx2">
                    <a:lumMod val="75000"/>
                  </a:schemeClr>
                </a:solidFill>
                <a:latin typeface="Arial" pitchFamily="34" charset="0"/>
                <a:cs typeface="Arial" pitchFamily="34" charset="0"/>
              </a:rPr>
              <a:t>protuberanciales</a:t>
            </a:r>
            <a:r>
              <a:rPr lang="es-ES" dirty="0" smtClean="0">
                <a:solidFill>
                  <a:schemeClr val="tx2">
                    <a:lumMod val="75000"/>
                  </a:schemeClr>
                </a:solidFill>
                <a:latin typeface="Arial" pitchFamily="34" charset="0"/>
                <a:cs typeface="Arial" pitchFamily="34" charset="0"/>
              </a:rPr>
              <a:t> la mirada conjugada será </a:t>
            </a:r>
            <a:r>
              <a:rPr lang="es-ES" dirty="0" err="1" smtClean="0">
                <a:solidFill>
                  <a:schemeClr val="tx2">
                    <a:lumMod val="75000"/>
                  </a:schemeClr>
                </a:solidFill>
                <a:latin typeface="Arial" pitchFamily="34" charset="0"/>
                <a:cs typeface="Arial" pitchFamily="34" charset="0"/>
              </a:rPr>
              <a:t>ipsilateral</a:t>
            </a:r>
            <a:r>
              <a:rPr lang="es-ES" dirty="0" smtClean="0">
                <a:solidFill>
                  <a:schemeClr val="tx2">
                    <a:lumMod val="75000"/>
                  </a:schemeClr>
                </a:solidFill>
                <a:latin typeface="Arial" pitchFamily="34" charset="0"/>
                <a:cs typeface="Arial" pitchFamily="34" charset="0"/>
              </a:rPr>
              <a:t> a la </a:t>
            </a:r>
            <a:r>
              <a:rPr lang="es-ES" dirty="0" err="1" smtClean="0">
                <a:solidFill>
                  <a:schemeClr val="tx2">
                    <a:lumMod val="75000"/>
                  </a:schemeClr>
                </a:solidFill>
                <a:latin typeface="Arial" pitchFamily="34" charset="0"/>
                <a:cs typeface="Arial" pitchFamily="34" charset="0"/>
              </a:rPr>
              <a:t>hemiparesia</a:t>
            </a:r>
            <a:r>
              <a:rPr lang="es-ES" dirty="0">
                <a:solidFill>
                  <a:schemeClr val="tx2">
                    <a:lumMod val="75000"/>
                  </a:schemeClr>
                </a:solidFill>
                <a:latin typeface="Arial" pitchFamily="34" charset="0"/>
                <a:cs typeface="Arial" pitchFamily="34" charset="0"/>
              </a:rPr>
              <a:t> </a:t>
            </a:r>
            <a:r>
              <a:rPr lang="es-ES" dirty="0" smtClean="0">
                <a:solidFill>
                  <a:schemeClr val="tx2">
                    <a:lumMod val="75000"/>
                  </a:schemeClr>
                </a:solidFill>
                <a:latin typeface="Arial" pitchFamily="34" charset="0"/>
                <a:cs typeface="Arial" pitchFamily="34" charset="0"/>
              </a:rPr>
              <a:t>e </a:t>
            </a:r>
            <a:r>
              <a:rPr lang="es-ES" dirty="0" err="1" smtClean="0">
                <a:solidFill>
                  <a:schemeClr val="tx2">
                    <a:lumMod val="75000"/>
                  </a:schemeClr>
                </a:solidFill>
                <a:latin typeface="Arial" pitchFamily="34" charset="0"/>
                <a:cs typeface="Arial" pitchFamily="34" charset="0"/>
              </a:rPr>
              <a:t>ipsilateral</a:t>
            </a:r>
            <a:r>
              <a:rPr lang="es-ES" dirty="0" smtClean="0">
                <a:solidFill>
                  <a:schemeClr val="tx2">
                    <a:lumMod val="75000"/>
                  </a:schemeClr>
                </a:solidFill>
                <a:latin typeface="Arial" pitchFamily="34" charset="0"/>
                <a:cs typeface="Arial" pitchFamily="34" charset="0"/>
              </a:rPr>
              <a:t> </a:t>
            </a:r>
            <a:r>
              <a:rPr lang="es-ES" dirty="0" smtClean="0">
                <a:solidFill>
                  <a:schemeClr val="tx2">
                    <a:lumMod val="75000"/>
                  </a:schemeClr>
                </a:solidFill>
                <a:latin typeface="Arial" pitchFamily="34" charset="0"/>
                <a:cs typeface="Arial" pitchFamily="34" charset="0"/>
              </a:rPr>
              <a:t>a la lesión.</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En lesión bulbar la respiración típica será la «atáxica de biot».</a:t>
            </a:r>
            <a:endParaRPr lang="es-ES" dirty="0">
              <a:solidFill>
                <a:schemeClr val="tx2">
                  <a:lumMod val="75000"/>
                </a:schemeClr>
              </a:solidFill>
              <a:latin typeface="Arial" pitchFamily="34" charset="0"/>
              <a:cs typeface="Arial" pitchFamily="34" charset="0"/>
            </a:endParaRPr>
          </a:p>
        </p:txBody>
      </p:sp>
      <p:sp>
        <p:nvSpPr>
          <p:cNvPr id="4" name="3 Elipse"/>
          <p:cNvSpPr/>
          <p:nvPr/>
        </p:nvSpPr>
        <p:spPr>
          <a:xfrm>
            <a:off x="1331640" y="3789040"/>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052" y="1851025"/>
            <a:ext cx="5444765"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15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9455"/>
            <a:ext cx="8229600" cy="785242"/>
          </a:xfrm>
        </p:spPr>
        <p:txBody>
          <a:bodyPr>
            <a:normAutofit/>
          </a:bodyPr>
          <a:lstStyle/>
          <a:p>
            <a:pPr algn="ctr"/>
            <a:r>
              <a:rPr lang="es-ES" sz="3200" b="1" dirty="0" smtClean="0">
                <a:latin typeface="Comic Sans MS" pitchFamily="66" charset="0"/>
              </a:rPr>
              <a:t>PATRÓN RESPIRATORIO</a:t>
            </a:r>
            <a:endParaRPr lang="es-ES" sz="3200" b="1" dirty="0">
              <a:latin typeface="Comic Sans MS" pitchFamily="66"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658148935"/>
              </p:ext>
            </p:extLst>
          </p:nvPr>
        </p:nvGraphicFramePr>
        <p:xfrm>
          <a:off x="13058" y="672430"/>
          <a:ext cx="9130942" cy="6119652"/>
        </p:xfrm>
        <a:graphic>
          <a:graphicData uri="http://schemas.openxmlformats.org/drawingml/2006/table">
            <a:tbl>
              <a:tblPr firstRow="1" firstCol="1" bandRow="1">
                <a:tableStyleId>{5C22544A-7EE6-4342-B048-85BDC9FD1C3A}</a:tableStyleId>
              </a:tblPr>
              <a:tblGrid>
                <a:gridCol w="2042944"/>
                <a:gridCol w="1723910"/>
                <a:gridCol w="3096344"/>
                <a:gridCol w="2267744"/>
              </a:tblGrid>
              <a:tr h="211249">
                <a:tc>
                  <a:txBody>
                    <a:bodyPr/>
                    <a:lstStyle/>
                    <a:p>
                      <a:pPr algn="just">
                        <a:lnSpc>
                          <a:spcPct val="115000"/>
                        </a:lnSpc>
                        <a:spcAft>
                          <a:spcPts val="0"/>
                        </a:spcAft>
                      </a:pPr>
                      <a:r>
                        <a:rPr lang="es-ES" sz="1000" u="none" strike="noStrike" dirty="0">
                          <a:effectLst/>
                        </a:rPr>
                        <a:t> </a:t>
                      </a:r>
                      <a:endParaRPr lang="es-ES" sz="1000" dirty="0">
                        <a:effectLst/>
                        <a:latin typeface="Calibri"/>
                        <a:ea typeface="Calibri"/>
                        <a:cs typeface="Times New Roman"/>
                      </a:endParaRPr>
                    </a:p>
                  </a:txBody>
                  <a:tcPr marL="65056" marR="65056" marT="0" marB="0"/>
                </a:tc>
                <a:tc>
                  <a:txBody>
                    <a:bodyPr/>
                    <a:lstStyle/>
                    <a:p>
                      <a:pPr algn="ctr">
                        <a:lnSpc>
                          <a:spcPct val="115000"/>
                        </a:lnSpc>
                        <a:spcAft>
                          <a:spcPts val="0"/>
                        </a:spcAft>
                      </a:pPr>
                      <a:r>
                        <a:rPr lang="es-ES" sz="1000" dirty="0">
                          <a:effectLst/>
                        </a:rPr>
                        <a:t>Tipo</a:t>
                      </a:r>
                      <a:endParaRPr lang="es-ES" sz="1000" dirty="0">
                        <a:effectLst/>
                        <a:latin typeface="Calibri"/>
                        <a:ea typeface="Calibri"/>
                        <a:cs typeface="Times New Roman"/>
                      </a:endParaRPr>
                    </a:p>
                  </a:txBody>
                  <a:tcPr marL="65056" marR="65056" marT="0" marB="0"/>
                </a:tc>
                <a:tc>
                  <a:txBody>
                    <a:bodyPr/>
                    <a:lstStyle/>
                    <a:p>
                      <a:pPr algn="ctr">
                        <a:lnSpc>
                          <a:spcPct val="115000"/>
                        </a:lnSpc>
                        <a:spcAft>
                          <a:spcPts val="0"/>
                        </a:spcAft>
                      </a:pPr>
                      <a:r>
                        <a:rPr lang="es-ES" sz="1000">
                          <a:effectLst/>
                        </a:rPr>
                        <a:t>Indica</a:t>
                      </a:r>
                      <a:endParaRPr lang="es-ES" sz="1000">
                        <a:effectLst/>
                        <a:latin typeface="Calibri"/>
                        <a:ea typeface="Calibri"/>
                        <a:cs typeface="Times New Roman"/>
                      </a:endParaRPr>
                    </a:p>
                  </a:txBody>
                  <a:tcPr marL="65056" marR="65056" marT="0" marB="0"/>
                </a:tc>
                <a:tc>
                  <a:txBody>
                    <a:bodyPr/>
                    <a:lstStyle/>
                    <a:p>
                      <a:pPr algn="ctr">
                        <a:lnSpc>
                          <a:spcPct val="115000"/>
                        </a:lnSpc>
                        <a:spcAft>
                          <a:spcPts val="0"/>
                        </a:spcAft>
                      </a:pPr>
                      <a:r>
                        <a:rPr lang="es-ES" sz="1000">
                          <a:effectLst/>
                        </a:rPr>
                        <a:t>Se observa en</a:t>
                      </a:r>
                      <a:endParaRPr lang="es-ES" sz="1000">
                        <a:effectLst/>
                        <a:latin typeface="Calibri"/>
                        <a:ea typeface="Calibri"/>
                        <a:cs typeface="Times New Roman"/>
                      </a:endParaRPr>
                    </a:p>
                  </a:txBody>
                  <a:tcPr marL="65056" marR="65056" marT="0" marB="0"/>
                </a:tc>
              </a:tr>
              <a:tr h="422497">
                <a:tc>
                  <a:txBody>
                    <a:bodyPr/>
                    <a:lstStyle/>
                    <a:p>
                      <a:pPr algn="just">
                        <a:lnSpc>
                          <a:spcPct val="115000"/>
                        </a:lnSpc>
                        <a:spcAft>
                          <a:spcPts val="0"/>
                        </a:spcAft>
                      </a:pPr>
                      <a:endParaRPr lang="es-ES" sz="1000" dirty="0">
                        <a:effectLst/>
                        <a:latin typeface="Times New Roman"/>
                        <a:ea typeface="Calibri"/>
                        <a:cs typeface="Times New Roman"/>
                      </a:endParaRPr>
                    </a:p>
                  </a:txBody>
                  <a:tcPr marL="65056" marR="65056" marT="0" marB="0">
                    <a:solidFill>
                      <a:schemeClr val="accent2">
                        <a:lumMod val="40000"/>
                        <a:lumOff val="60000"/>
                      </a:schemeClr>
                    </a:solidFill>
                  </a:tcPr>
                </a:tc>
                <a:tc>
                  <a:txBody>
                    <a:bodyPr/>
                    <a:lstStyle/>
                    <a:p>
                      <a:pPr algn="just">
                        <a:lnSpc>
                          <a:spcPct val="115000"/>
                        </a:lnSpc>
                        <a:spcAft>
                          <a:spcPts val="0"/>
                        </a:spcAft>
                      </a:pPr>
                      <a:r>
                        <a:rPr lang="es-ES" sz="1200" dirty="0">
                          <a:effectLst/>
                        </a:rPr>
                        <a:t>Taquipnea</a:t>
                      </a:r>
                      <a:endParaRPr lang="es-ES" sz="1200" dirty="0">
                        <a:effectLst/>
                        <a:latin typeface="Calibri"/>
                        <a:ea typeface="Calibri"/>
                        <a:cs typeface="Times New Roman"/>
                      </a:endParaRPr>
                    </a:p>
                  </a:txBody>
                  <a:tcPr marL="65056" marR="65056" marT="0" marB="0">
                    <a:solidFill>
                      <a:schemeClr val="accent2">
                        <a:lumMod val="40000"/>
                        <a:lumOff val="60000"/>
                      </a:schemeClr>
                    </a:solidFill>
                  </a:tcPr>
                </a:tc>
                <a:tc>
                  <a:txBody>
                    <a:bodyPr/>
                    <a:lstStyle/>
                    <a:p>
                      <a:pPr algn="just">
                        <a:lnSpc>
                          <a:spcPct val="115000"/>
                        </a:lnSpc>
                        <a:spcAft>
                          <a:spcPts val="0"/>
                        </a:spcAft>
                      </a:pPr>
                      <a:r>
                        <a:rPr lang="es-ES" sz="1200" dirty="0">
                          <a:effectLst/>
                        </a:rPr>
                        <a:t>Estímulo centro respiratorio</a:t>
                      </a:r>
                      <a:endParaRPr lang="es-ES" sz="1200" dirty="0">
                        <a:effectLst/>
                        <a:latin typeface="Calibri"/>
                        <a:ea typeface="Calibri"/>
                        <a:cs typeface="Times New Roman"/>
                      </a:endParaRPr>
                    </a:p>
                  </a:txBody>
                  <a:tcPr marL="65056" marR="65056" marT="0" marB="0">
                    <a:solidFill>
                      <a:schemeClr val="accent2">
                        <a:lumMod val="40000"/>
                        <a:lumOff val="60000"/>
                      </a:schemeClr>
                    </a:solidFill>
                  </a:tcPr>
                </a:tc>
                <a:tc>
                  <a:txBody>
                    <a:bodyPr/>
                    <a:lstStyle/>
                    <a:p>
                      <a:pPr algn="just">
                        <a:lnSpc>
                          <a:spcPct val="115000"/>
                        </a:lnSpc>
                        <a:spcAft>
                          <a:spcPts val="0"/>
                        </a:spcAft>
                      </a:pPr>
                      <a:r>
                        <a:rPr lang="es-ES" sz="1200">
                          <a:effectLst/>
                        </a:rPr>
                        <a:t>CAD, coma hepático, shock séptico</a:t>
                      </a:r>
                      <a:endParaRPr lang="es-ES" sz="1200">
                        <a:effectLst/>
                        <a:latin typeface="Calibri"/>
                        <a:ea typeface="Calibri"/>
                        <a:cs typeface="Times New Roman"/>
                      </a:endParaRPr>
                    </a:p>
                  </a:txBody>
                  <a:tcPr marL="65056" marR="65056" marT="0" marB="0">
                    <a:solidFill>
                      <a:schemeClr val="accent2">
                        <a:lumMod val="40000"/>
                        <a:lumOff val="60000"/>
                      </a:schemeClr>
                    </a:solidFill>
                  </a:tcPr>
                </a:tc>
              </a:tr>
              <a:tr h="844994">
                <a:tc>
                  <a:txBody>
                    <a:bodyPr/>
                    <a:lstStyle/>
                    <a:p>
                      <a:pPr algn="just">
                        <a:lnSpc>
                          <a:spcPct val="115000"/>
                        </a:lnSpc>
                        <a:spcAft>
                          <a:spcPts val="0"/>
                        </a:spcAft>
                      </a:pPr>
                      <a:endParaRPr lang="es-ES" sz="1000">
                        <a:effectLst/>
                        <a:latin typeface="Calibri"/>
                        <a:ea typeface="Calibri"/>
                        <a:cs typeface="Times New Roman"/>
                      </a:endParaRPr>
                    </a:p>
                  </a:txBody>
                  <a:tcPr marL="65056" marR="65056" marT="0" marB="0">
                    <a:solidFill>
                      <a:schemeClr val="accent2">
                        <a:lumMod val="40000"/>
                        <a:lumOff val="60000"/>
                      </a:schemeClr>
                    </a:solidFill>
                  </a:tcPr>
                </a:tc>
                <a:tc>
                  <a:txBody>
                    <a:bodyPr/>
                    <a:lstStyle/>
                    <a:p>
                      <a:pPr algn="just">
                        <a:lnSpc>
                          <a:spcPct val="115000"/>
                        </a:lnSpc>
                        <a:spcAft>
                          <a:spcPts val="0"/>
                        </a:spcAft>
                      </a:pPr>
                      <a:r>
                        <a:rPr lang="es-ES" sz="1200" dirty="0">
                          <a:effectLst/>
                        </a:rPr>
                        <a:t>Bradipnea</a:t>
                      </a:r>
                      <a:endParaRPr lang="es-ES" sz="1200" dirty="0">
                        <a:effectLst/>
                        <a:latin typeface="Calibri"/>
                        <a:ea typeface="Calibri"/>
                        <a:cs typeface="Times New Roman"/>
                      </a:endParaRPr>
                    </a:p>
                  </a:txBody>
                  <a:tcPr marL="65056" marR="65056" marT="0" marB="0">
                    <a:solidFill>
                      <a:schemeClr val="accent2">
                        <a:lumMod val="40000"/>
                        <a:lumOff val="60000"/>
                      </a:schemeClr>
                    </a:solidFill>
                  </a:tcPr>
                </a:tc>
                <a:tc>
                  <a:txBody>
                    <a:bodyPr/>
                    <a:lstStyle/>
                    <a:p>
                      <a:pPr algn="just">
                        <a:lnSpc>
                          <a:spcPct val="115000"/>
                        </a:lnSpc>
                        <a:spcAft>
                          <a:spcPts val="0"/>
                        </a:spcAft>
                      </a:pPr>
                      <a:r>
                        <a:rPr lang="es-ES" sz="1200" dirty="0">
                          <a:effectLst/>
                        </a:rPr>
                        <a:t>Depresión centro respiratorio</a:t>
                      </a:r>
                      <a:endParaRPr lang="es-ES" sz="1200" dirty="0">
                        <a:effectLst/>
                        <a:latin typeface="Calibri"/>
                        <a:ea typeface="Calibri"/>
                        <a:cs typeface="Times New Roman"/>
                      </a:endParaRPr>
                    </a:p>
                  </a:txBody>
                  <a:tcPr marL="65056" marR="65056" marT="0" marB="0">
                    <a:solidFill>
                      <a:schemeClr val="accent2">
                        <a:lumMod val="40000"/>
                        <a:lumOff val="60000"/>
                      </a:schemeClr>
                    </a:solidFill>
                  </a:tcPr>
                </a:tc>
                <a:tc>
                  <a:txBody>
                    <a:bodyPr/>
                    <a:lstStyle/>
                    <a:p>
                      <a:pPr algn="just">
                        <a:lnSpc>
                          <a:spcPct val="115000"/>
                        </a:lnSpc>
                        <a:spcAft>
                          <a:spcPts val="0"/>
                        </a:spcAft>
                      </a:pPr>
                      <a:r>
                        <a:rPr lang="es-ES" sz="1200" dirty="0">
                          <a:effectLst/>
                        </a:rPr>
                        <a:t>Coma </a:t>
                      </a:r>
                      <a:r>
                        <a:rPr lang="es-ES" sz="1200" dirty="0" err="1">
                          <a:effectLst/>
                        </a:rPr>
                        <a:t>enólico</a:t>
                      </a:r>
                      <a:r>
                        <a:rPr lang="es-ES" sz="1200" dirty="0">
                          <a:effectLst/>
                        </a:rPr>
                        <a:t>, barbitúrico, hipercapnia, opiáceos o CO.</a:t>
                      </a:r>
                      <a:endParaRPr lang="es-ES" sz="1200" dirty="0">
                        <a:effectLst/>
                        <a:latin typeface="Calibri"/>
                        <a:ea typeface="Calibri"/>
                        <a:cs typeface="Times New Roman"/>
                      </a:endParaRPr>
                    </a:p>
                  </a:txBody>
                  <a:tcPr marL="65056" marR="65056" marT="0" marB="0">
                    <a:solidFill>
                      <a:schemeClr val="accent2">
                        <a:lumMod val="40000"/>
                        <a:lumOff val="60000"/>
                      </a:schemeClr>
                    </a:solidFill>
                  </a:tcPr>
                </a:tc>
              </a:tr>
              <a:tr h="422497">
                <a:tc>
                  <a:txBody>
                    <a:bodyPr/>
                    <a:lstStyle/>
                    <a:p>
                      <a:pPr algn="just">
                        <a:lnSpc>
                          <a:spcPct val="115000"/>
                        </a:lnSpc>
                        <a:spcAft>
                          <a:spcPts val="0"/>
                        </a:spcAft>
                      </a:pPr>
                      <a:endParaRPr lang="es-ES" sz="1000">
                        <a:effectLst/>
                        <a:latin typeface="Calibri"/>
                        <a:ea typeface="Calibri"/>
                        <a:cs typeface="Times New Roman"/>
                      </a:endParaRPr>
                    </a:p>
                  </a:txBody>
                  <a:tcPr marL="65056" marR="65056" marT="0" marB="0">
                    <a:solidFill>
                      <a:schemeClr val="accent2">
                        <a:lumMod val="40000"/>
                        <a:lumOff val="60000"/>
                      </a:schemeClr>
                    </a:solidFill>
                  </a:tcPr>
                </a:tc>
                <a:tc>
                  <a:txBody>
                    <a:bodyPr/>
                    <a:lstStyle/>
                    <a:p>
                      <a:pPr algn="just">
                        <a:lnSpc>
                          <a:spcPct val="115000"/>
                        </a:lnSpc>
                        <a:spcAft>
                          <a:spcPts val="0"/>
                        </a:spcAft>
                      </a:pPr>
                      <a:r>
                        <a:rPr lang="es-ES" sz="1200">
                          <a:effectLst/>
                        </a:rPr>
                        <a:t>Kussmaul</a:t>
                      </a:r>
                      <a:endParaRPr lang="es-ES" sz="1200">
                        <a:effectLst/>
                        <a:latin typeface="Calibri"/>
                        <a:ea typeface="Calibri"/>
                        <a:cs typeface="Times New Roman"/>
                      </a:endParaRPr>
                    </a:p>
                  </a:txBody>
                  <a:tcPr marL="65056" marR="65056" marT="0" marB="0">
                    <a:solidFill>
                      <a:schemeClr val="accent2">
                        <a:lumMod val="40000"/>
                        <a:lumOff val="60000"/>
                      </a:schemeClr>
                    </a:solidFill>
                  </a:tcPr>
                </a:tc>
                <a:tc>
                  <a:txBody>
                    <a:bodyPr/>
                    <a:lstStyle/>
                    <a:p>
                      <a:pPr algn="just">
                        <a:lnSpc>
                          <a:spcPct val="115000"/>
                        </a:lnSpc>
                        <a:spcAft>
                          <a:spcPts val="0"/>
                        </a:spcAft>
                      </a:pPr>
                      <a:r>
                        <a:rPr lang="es-ES" sz="1200" dirty="0">
                          <a:effectLst/>
                        </a:rPr>
                        <a:t>Lesión de tronco alto.</a:t>
                      </a:r>
                    </a:p>
                    <a:p>
                      <a:pPr algn="just">
                        <a:lnSpc>
                          <a:spcPct val="115000"/>
                        </a:lnSpc>
                        <a:spcAft>
                          <a:spcPts val="0"/>
                        </a:spcAft>
                      </a:pPr>
                      <a:r>
                        <a:rPr lang="es-ES" sz="1200" dirty="0">
                          <a:effectLst/>
                        </a:rPr>
                        <a:t>Acidosis metabólica</a:t>
                      </a:r>
                      <a:endParaRPr lang="es-ES" sz="1200" dirty="0">
                        <a:effectLst/>
                        <a:latin typeface="Calibri"/>
                        <a:ea typeface="Calibri"/>
                        <a:cs typeface="Times New Roman"/>
                      </a:endParaRPr>
                    </a:p>
                  </a:txBody>
                  <a:tcPr marL="65056" marR="65056" marT="0" marB="0">
                    <a:solidFill>
                      <a:schemeClr val="accent2">
                        <a:lumMod val="40000"/>
                        <a:lumOff val="60000"/>
                      </a:schemeClr>
                    </a:solidFill>
                  </a:tcPr>
                </a:tc>
                <a:tc>
                  <a:txBody>
                    <a:bodyPr/>
                    <a:lstStyle/>
                    <a:p>
                      <a:pPr algn="just">
                        <a:lnSpc>
                          <a:spcPct val="115000"/>
                        </a:lnSpc>
                        <a:spcAft>
                          <a:spcPts val="0"/>
                        </a:spcAft>
                      </a:pPr>
                      <a:r>
                        <a:rPr lang="es-ES" sz="1200" dirty="0">
                          <a:effectLst/>
                        </a:rPr>
                        <a:t>Coma diabético o urémico.</a:t>
                      </a:r>
                      <a:endParaRPr lang="es-ES" sz="1200" dirty="0">
                        <a:effectLst/>
                        <a:latin typeface="Calibri"/>
                        <a:ea typeface="Calibri"/>
                        <a:cs typeface="Times New Roman"/>
                      </a:endParaRPr>
                    </a:p>
                  </a:txBody>
                  <a:tcPr marL="65056" marR="65056" marT="0" marB="0">
                    <a:solidFill>
                      <a:schemeClr val="accent2">
                        <a:lumMod val="40000"/>
                        <a:lumOff val="60000"/>
                      </a:schemeClr>
                    </a:solidFill>
                  </a:tcPr>
                </a:tc>
              </a:tr>
              <a:tr h="211249">
                <a:tc>
                  <a:txBody>
                    <a:bodyPr/>
                    <a:lstStyle/>
                    <a:p>
                      <a:pPr algn="just">
                        <a:lnSpc>
                          <a:spcPct val="115000"/>
                        </a:lnSpc>
                        <a:spcAft>
                          <a:spcPts val="0"/>
                        </a:spcAft>
                      </a:pPr>
                      <a:endParaRPr lang="es-ES" sz="1000">
                        <a:effectLst/>
                        <a:latin typeface="Calibri"/>
                        <a:ea typeface="Calibri"/>
                        <a:cs typeface="Times New Roman"/>
                      </a:endParaRPr>
                    </a:p>
                  </a:txBody>
                  <a:tcPr marL="65056" marR="65056" marT="0" marB="0"/>
                </a:tc>
                <a:tc>
                  <a:txBody>
                    <a:bodyPr/>
                    <a:lstStyle/>
                    <a:p>
                      <a:pPr algn="just">
                        <a:lnSpc>
                          <a:spcPct val="115000"/>
                        </a:lnSpc>
                        <a:spcAft>
                          <a:spcPts val="0"/>
                        </a:spcAft>
                      </a:pPr>
                      <a:r>
                        <a:rPr lang="es-ES" sz="1200" dirty="0" err="1" smtClean="0">
                          <a:effectLst/>
                        </a:rPr>
                        <a:t>Cheyne</a:t>
                      </a:r>
                      <a:r>
                        <a:rPr lang="es-ES" sz="1200" dirty="0" smtClean="0">
                          <a:effectLst/>
                        </a:rPr>
                        <a:t>-Stokes</a:t>
                      </a:r>
                    </a:p>
                    <a:p>
                      <a:pPr algn="just">
                        <a:lnSpc>
                          <a:spcPct val="115000"/>
                        </a:lnSpc>
                        <a:spcAft>
                          <a:spcPts val="0"/>
                        </a:spcAft>
                      </a:pPr>
                      <a:endParaRPr lang="es-ES" sz="1200" dirty="0">
                        <a:effectLst/>
                        <a:latin typeface="Calibri"/>
                        <a:ea typeface="Calibri"/>
                        <a:cs typeface="Times New Roman"/>
                      </a:endParaRPr>
                    </a:p>
                  </a:txBody>
                  <a:tcPr marL="65056" marR="65056" marT="0" marB="0"/>
                </a:tc>
                <a:tc rowSpan="2">
                  <a:txBody>
                    <a:bodyPr/>
                    <a:lstStyle/>
                    <a:p>
                      <a:pPr algn="just">
                        <a:lnSpc>
                          <a:spcPct val="115000"/>
                        </a:lnSpc>
                        <a:spcAft>
                          <a:spcPts val="0"/>
                        </a:spcAft>
                      </a:pPr>
                      <a:r>
                        <a:rPr lang="es-ES" sz="1200" dirty="0">
                          <a:effectLst/>
                        </a:rPr>
                        <a:t> </a:t>
                      </a:r>
                    </a:p>
                    <a:p>
                      <a:pPr algn="just">
                        <a:lnSpc>
                          <a:spcPct val="115000"/>
                        </a:lnSpc>
                        <a:spcAft>
                          <a:spcPts val="0"/>
                        </a:spcAft>
                      </a:pPr>
                      <a:r>
                        <a:rPr lang="es-ES" sz="1200" dirty="0">
                          <a:effectLst/>
                        </a:rPr>
                        <a:t>Lesión </a:t>
                      </a:r>
                      <a:r>
                        <a:rPr lang="es-ES" sz="1200" b="1" dirty="0" smtClean="0">
                          <a:effectLst/>
                        </a:rPr>
                        <a:t>SUPRATENTORIAL</a:t>
                      </a:r>
                      <a:r>
                        <a:rPr lang="es-ES" sz="1200" dirty="0" smtClean="0">
                          <a:effectLst/>
                        </a:rPr>
                        <a:t> </a:t>
                      </a:r>
                      <a:r>
                        <a:rPr lang="es-ES" sz="1200" dirty="0">
                          <a:effectLst/>
                        </a:rPr>
                        <a:t>extensa</a:t>
                      </a:r>
                    </a:p>
                    <a:p>
                      <a:pPr algn="just">
                        <a:lnSpc>
                          <a:spcPct val="115000"/>
                        </a:lnSpc>
                        <a:spcAft>
                          <a:spcPts val="0"/>
                        </a:spcAft>
                      </a:pPr>
                      <a:r>
                        <a:rPr lang="es-ES" sz="1200" dirty="0">
                          <a:effectLst/>
                        </a:rPr>
                        <a:t>Lesión </a:t>
                      </a:r>
                      <a:r>
                        <a:rPr lang="es-ES" sz="1200" dirty="0" err="1">
                          <a:effectLst/>
                        </a:rPr>
                        <a:t>diencefálica</a:t>
                      </a:r>
                      <a:endParaRPr lang="es-ES" sz="1200" dirty="0">
                        <a:effectLst/>
                      </a:endParaRPr>
                    </a:p>
                    <a:p>
                      <a:pPr algn="just">
                        <a:lnSpc>
                          <a:spcPct val="115000"/>
                        </a:lnSpc>
                        <a:spcAft>
                          <a:spcPts val="0"/>
                        </a:spcAft>
                      </a:pPr>
                      <a:r>
                        <a:rPr lang="es-ES" sz="1200" dirty="0">
                          <a:effectLst/>
                        </a:rPr>
                        <a:t>Disfunción hemisférica bilateral difusa.</a:t>
                      </a:r>
                      <a:endParaRPr lang="es-ES" sz="1200" dirty="0">
                        <a:effectLst/>
                        <a:latin typeface="Calibri"/>
                        <a:ea typeface="Calibri"/>
                        <a:cs typeface="Times New Roman"/>
                      </a:endParaRPr>
                    </a:p>
                  </a:txBody>
                  <a:tcPr marL="65056" marR="65056" marT="0" marB="0"/>
                </a:tc>
                <a:tc rowSpan="2">
                  <a:txBody>
                    <a:bodyPr/>
                    <a:lstStyle/>
                    <a:p>
                      <a:pPr algn="just">
                        <a:lnSpc>
                          <a:spcPct val="115000"/>
                        </a:lnSpc>
                        <a:spcAft>
                          <a:spcPts val="0"/>
                        </a:spcAft>
                      </a:pPr>
                      <a:r>
                        <a:rPr lang="es-ES" sz="1200" dirty="0">
                          <a:effectLst/>
                        </a:rPr>
                        <a:t> </a:t>
                      </a:r>
                    </a:p>
                    <a:p>
                      <a:pPr algn="just">
                        <a:lnSpc>
                          <a:spcPct val="115000"/>
                        </a:lnSpc>
                        <a:spcAft>
                          <a:spcPts val="0"/>
                        </a:spcAft>
                      </a:pPr>
                      <a:r>
                        <a:rPr lang="es-ES" sz="1200" dirty="0">
                          <a:effectLst/>
                        </a:rPr>
                        <a:t> </a:t>
                      </a:r>
                    </a:p>
                    <a:p>
                      <a:pPr algn="just">
                        <a:lnSpc>
                          <a:spcPct val="115000"/>
                        </a:lnSpc>
                        <a:spcAft>
                          <a:spcPts val="0"/>
                        </a:spcAft>
                      </a:pPr>
                      <a:r>
                        <a:rPr lang="es-ES" sz="1200" b="1" dirty="0">
                          <a:effectLst/>
                        </a:rPr>
                        <a:t>Inicio herniación</a:t>
                      </a:r>
                      <a:r>
                        <a:rPr lang="es-ES" sz="1200" dirty="0">
                          <a:effectLst/>
                        </a:rPr>
                        <a:t>. Coma vascular, tóxico o metabólico.</a:t>
                      </a:r>
                      <a:endParaRPr lang="es-ES" sz="1200" dirty="0">
                        <a:effectLst/>
                        <a:latin typeface="Calibri"/>
                        <a:ea typeface="Calibri"/>
                        <a:cs typeface="Times New Roman"/>
                      </a:endParaRPr>
                    </a:p>
                  </a:txBody>
                  <a:tcPr marL="65056" marR="65056" marT="0" marB="0"/>
                </a:tc>
              </a:tr>
              <a:tr h="1267491">
                <a:tc>
                  <a:txBody>
                    <a:bodyPr/>
                    <a:lstStyle/>
                    <a:p>
                      <a:pPr algn="just">
                        <a:lnSpc>
                          <a:spcPct val="115000"/>
                        </a:lnSpc>
                        <a:spcAft>
                          <a:spcPts val="0"/>
                        </a:spcAft>
                      </a:pPr>
                      <a:endParaRPr lang="es-ES" sz="1000">
                        <a:effectLst/>
                        <a:latin typeface="Calibri"/>
                        <a:ea typeface="Calibri"/>
                        <a:cs typeface="Times New Roman"/>
                      </a:endParaRPr>
                    </a:p>
                  </a:txBody>
                  <a:tcPr marL="65056" marR="65056" marT="0" marB="0"/>
                </a:tc>
                <a:tc>
                  <a:txBody>
                    <a:bodyPr/>
                    <a:lstStyle/>
                    <a:p>
                      <a:pPr algn="just">
                        <a:lnSpc>
                          <a:spcPct val="115000"/>
                        </a:lnSpc>
                        <a:spcAft>
                          <a:spcPts val="0"/>
                        </a:spcAft>
                      </a:pPr>
                      <a:r>
                        <a:rPr lang="es-ES" sz="1200" dirty="0">
                          <a:effectLst/>
                        </a:rPr>
                        <a:t>Apnea </a:t>
                      </a:r>
                      <a:r>
                        <a:rPr lang="es-ES" sz="1200" dirty="0" err="1" smtClean="0">
                          <a:effectLst/>
                        </a:rPr>
                        <a:t>post</a:t>
                      </a:r>
                      <a:r>
                        <a:rPr lang="es-ES" sz="1200" b="1" dirty="0" err="1" smtClean="0">
                          <a:effectLst/>
                        </a:rPr>
                        <a:t>HIPER</a:t>
                      </a:r>
                      <a:r>
                        <a:rPr lang="es-ES" sz="1200" dirty="0" err="1" smtClean="0">
                          <a:effectLst/>
                        </a:rPr>
                        <a:t>ventilación</a:t>
                      </a:r>
                      <a:r>
                        <a:rPr lang="es-ES" sz="1200" dirty="0">
                          <a:effectLst/>
                        </a:rPr>
                        <a:t>.</a:t>
                      </a:r>
                      <a:endParaRPr lang="es-ES" sz="1200" dirty="0">
                        <a:effectLst/>
                        <a:latin typeface="Calibri"/>
                        <a:ea typeface="Calibri"/>
                        <a:cs typeface="Times New Roman"/>
                      </a:endParaRPr>
                    </a:p>
                  </a:txBody>
                  <a:tcPr marL="65056" marR="65056" marT="0" marB="0"/>
                </a:tc>
                <a:tc vMerge="1">
                  <a:txBody>
                    <a:bodyPr/>
                    <a:lstStyle/>
                    <a:p>
                      <a:endParaRPr lang="es-ES"/>
                    </a:p>
                  </a:txBody>
                  <a:tcPr/>
                </a:tc>
                <a:tc vMerge="1">
                  <a:txBody>
                    <a:bodyPr/>
                    <a:lstStyle/>
                    <a:p>
                      <a:endParaRPr lang="es-ES"/>
                    </a:p>
                  </a:txBody>
                  <a:tcPr/>
                </a:tc>
              </a:tr>
              <a:tr h="422497">
                <a:tc>
                  <a:txBody>
                    <a:bodyPr/>
                    <a:lstStyle/>
                    <a:p>
                      <a:pPr algn="just">
                        <a:lnSpc>
                          <a:spcPct val="115000"/>
                        </a:lnSpc>
                        <a:spcAft>
                          <a:spcPts val="0"/>
                        </a:spcAft>
                      </a:pPr>
                      <a:endParaRPr lang="es-ES" sz="1000">
                        <a:effectLst/>
                        <a:latin typeface="Calibri"/>
                        <a:ea typeface="Calibri"/>
                        <a:cs typeface="Times New Roman"/>
                      </a:endParaRPr>
                    </a:p>
                  </a:txBody>
                  <a:tcPr marL="65056" marR="65056" marT="0" marB="0"/>
                </a:tc>
                <a:tc>
                  <a:txBody>
                    <a:bodyPr/>
                    <a:lstStyle/>
                    <a:p>
                      <a:pPr algn="just">
                        <a:lnSpc>
                          <a:spcPct val="115000"/>
                        </a:lnSpc>
                        <a:spcAft>
                          <a:spcPts val="0"/>
                        </a:spcAft>
                      </a:pPr>
                      <a:r>
                        <a:rPr lang="es-ES" sz="1200">
                          <a:effectLst/>
                        </a:rPr>
                        <a:t>Hipervetilación central</a:t>
                      </a:r>
                      <a:endParaRPr lang="es-ES" sz="1200">
                        <a:effectLst/>
                        <a:latin typeface="Calibri"/>
                        <a:ea typeface="Calibri"/>
                        <a:cs typeface="Times New Roman"/>
                      </a:endParaRPr>
                    </a:p>
                  </a:txBody>
                  <a:tcPr marL="65056" marR="65056" marT="0" marB="0"/>
                </a:tc>
                <a:tc>
                  <a:txBody>
                    <a:bodyPr/>
                    <a:lstStyle/>
                    <a:p>
                      <a:pPr algn="just">
                        <a:lnSpc>
                          <a:spcPct val="115000"/>
                        </a:lnSpc>
                        <a:spcAft>
                          <a:spcPts val="0"/>
                        </a:spcAft>
                      </a:pPr>
                      <a:r>
                        <a:rPr lang="es-ES" sz="1200" dirty="0">
                          <a:effectLst/>
                        </a:rPr>
                        <a:t>Lesión </a:t>
                      </a:r>
                      <a:r>
                        <a:rPr lang="es-ES" sz="1200" b="1" dirty="0" smtClean="0">
                          <a:effectLst/>
                        </a:rPr>
                        <a:t>MESENCÉFALO-PROTUBERANCIAL</a:t>
                      </a:r>
                      <a:endParaRPr lang="es-ES" sz="1200" b="1" dirty="0">
                        <a:effectLst/>
                        <a:latin typeface="Calibri"/>
                        <a:ea typeface="Calibri"/>
                        <a:cs typeface="Times New Roman"/>
                      </a:endParaRPr>
                    </a:p>
                  </a:txBody>
                  <a:tcPr marL="65056" marR="65056" marT="0" marB="0"/>
                </a:tc>
                <a:tc>
                  <a:txBody>
                    <a:bodyPr/>
                    <a:lstStyle/>
                    <a:p>
                      <a:pPr algn="just">
                        <a:lnSpc>
                          <a:spcPct val="115000"/>
                        </a:lnSpc>
                        <a:spcAft>
                          <a:spcPts val="0"/>
                        </a:spcAft>
                      </a:pPr>
                      <a:r>
                        <a:rPr lang="es-ES" sz="1200" dirty="0">
                          <a:effectLst/>
                        </a:rPr>
                        <a:t>Herniación, infarto mesencéfalo, HTIC.</a:t>
                      </a:r>
                      <a:endParaRPr lang="es-ES" sz="1200" dirty="0">
                        <a:effectLst/>
                        <a:latin typeface="Calibri"/>
                        <a:ea typeface="Calibri"/>
                        <a:cs typeface="Times New Roman"/>
                      </a:endParaRPr>
                    </a:p>
                  </a:txBody>
                  <a:tcPr marL="65056" marR="65056" marT="0" marB="0"/>
                </a:tc>
              </a:tr>
              <a:tr h="393010">
                <a:tc>
                  <a:txBody>
                    <a:bodyPr/>
                    <a:lstStyle/>
                    <a:p>
                      <a:pPr algn="just">
                        <a:lnSpc>
                          <a:spcPct val="115000"/>
                        </a:lnSpc>
                        <a:spcAft>
                          <a:spcPts val="0"/>
                        </a:spcAft>
                      </a:pPr>
                      <a:endParaRPr lang="es-ES" sz="1000" dirty="0">
                        <a:effectLst/>
                        <a:latin typeface="Calibri"/>
                        <a:ea typeface="Calibri"/>
                        <a:cs typeface="Times New Roman"/>
                      </a:endParaRPr>
                    </a:p>
                  </a:txBody>
                  <a:tcPr marL="65056" marR="65056" marT="0" marB="0"/>
                </a:tc>
                <a:tc>
                  <a:txBody>
                    <a:bodyPr/>
                    <a:lstStyle/>
                    <a:p>
                      <a:pPr algn="just">
                        <a:lnSpc>
                          <a:spcPct val="115000"/>
                        </a:lnSpc>
                        <a:spcAft>
                          <a:spcPts val="0"/>
                        </a:spcAft>
                      </a:pPr>
                      <a:r>
                        <a:rPr lang="es-ES" sz="1200" dirty="0" err="1" smtClean="0">
                          <a:effectLst/>
                        </a:rPr>
                        <a:t>Apnéustica</a:t>
                      </a:r>
                      <a:endParaRPr lang="es-ES" sz="1200" dirty="0" smtClean="0">
                        <a:effectLst/>
                      </a:endParaRPr>
                    </a:p>
                    <a:p>
                      <a:pPr algn="just">
                        <a:lnSpc>
                          <a:spcPct val="115000"/>
                        </a:lnSpc>
                        <a:spcAft>
                          <a:spcPts val="0"/>
                        </a:spcAft>
                      </a:pPr>
                      <a:endParaRPr lang="es-ES" sz="1200" dirty="0">
                        <a:effectLst/>
                        <a:latin typeface="Calibri"/>
                        <a:ea typeface="Calibri"/>
                        <a:cs typeface="Times New Roman"/>
                      </a:endParaRPr>
                    </a:p>
                  </a:txBody>
                  <a:tcPr marL="65056" marR="65056" marT="0" marB="0"/>
                </a:tc>
                <a:tc rowSpan="2">
                  <a:txBody>
                    <a:bodyPr/>
                    <a:lstStyle/>
                    <a:p>
                      <a:pPr algn="just">
                        <a:lnSpc>
                          <a:spcPct val="115000"/>
                        </a:lnSpc>
                        <a:spcAft>
                          <a:spcPts val="0"/>
                        </a:spcAft>
                      </a:pPr>
                      <a:r>
                        <a:rPr lang="es-ES" sz="1200" dirty="0">
                          <a:effectLst/>
                        </a:rPr>
                        <a:t> </a:t>
                      </a:r>
                    </a:p>
                    <a:p>
                      <a:pPr algn="just">
                        <a:lnSpc>
                          <a:spcPct val="115000"/>
                        </a:lnSpc>
                        <a:spcAft>
                          <a:spcPts val="0"/>
                        </a:spcAft>
                      </a:pPr>
                      <a:r>
                        <a:rPr lang="es-ES" sz="1200" dirty="0">
                          <a:effectLst/>
                        </a:rPr>
                        <a:t> </a:t>
                      </a:r>
                    </a:p>
                    <a:p>
                      <a:pPr algn="just">
                        <a:lnSpc>
                          <a:spcPct val="115000"/>
                        </a:lnSpc>
                        <a:spcAft>
                          <a:spcPts val="0"/>
                        </a:spcAft>
                      </a:pPr>
                      <a:r>
                        <a:rPr lang="es-ES" sz="1200" dirty="0">
                          <a:effectLst/>
                        </a:rPr>
                        <a:t> </a:t>
                      </a:r>
                    </a:p>
                    <a:p>
                      <a:pPr algn="just">
                        <a:lnSpc>
                          <a:spcPct val="115000"/>
                        </a:lnSpc>
                        <a:spcAft>
                          <a:spcPts val="0"/>
                        </a:spcAft>
                      </a:pPr>
                      <a:r>
                        <a:rPr lang="es-ES" sz="1200" dirty="0" smtClean="0">
                          <a:effectLst/>
                        </a:rPr>
                        <a:t>Lesión</a:t>
                      </a:r>
                      <a:r>
                        <a:rPr lang="es-ES" sz="1200" baseline="0" dirty="0" smtClean="0">
                          <a:effectLst/>
                        </a:rPr>
                        <a:t> </a:t>
                      </a:r>
                      <a:r>
                        <a:rPr lang="es-ES" sz="1200" b="1" baseline="0" dirty="0" smtClean="0">
                          <a:effectLst/>
                        </a:rPr>
                        <a:t>PROTUBERANCIAL-BULBAR</a:t>
                      </a:r>
                      <a:endParaRPr lang="es-ES" sz="1200" b="1" dirty="0">
                        <a:effectLst/>
                      </a:endParaRPr>
                    </a:p>
                    <a:p>
                      <a:pPr algn="just">
                        <a:lnSpc>
                          <a:spcPct val="115000"/>
                        </a:lnSpc>
                        <a:spcAft>
                          <a:spcPts val="0"/>
                        </a:spcAft>
                      </a:pPr>
                      <a:r>
                        <a:rPr lang="es-ES" sz="1200" dirty="0">
                          <a:effectLst/>
                        </a:rPr>
                        <a:t>Comas metabólicos</a:t>
                      </a:r>
                      <a:endParaRPr lang="es-ES" sz="1200" dirty="0">
                        <a:effectLst/>
                        <a:latin typeface="Calibri"/>
                        <a:ea typeface="Calibri"/>
                        <a:cs typeface="Times New Roman"/>
                      </a:endParaRPr>
                    </a:p>
                  </a:txBody>
                  <a:tcPr marL="65056" marR="65056" marT="0" marB="0"/>
                </a:tc>
                <a:tc rowSpan="2">
                  <a:txBody>
                    <a:bodyPr/>
                    <a:lstStyle/>
                    <a:p>
                      <a:pPr algn="just">
                        <a:lnSpc>
                          <a:spcPct val="115000"/>
                        </a:lnSpc>
                        <a:spcAft>
                          <a:spcPts val="0"/>
                        </a:spcAft>
                      </a:pPr>
                      <a:r>
                        <a:rPr lang="es-ES" sz="1200" dirty="0">
                          <a:effectLst/>
                        </a:rPr>
                        <a:t> </a:t>
                      </a:r>
                    </a:p>
                    <a:p>
                      <a:pPr algn="just">
                        <a:lnSpc>
                          <a:spcPct val="115000"/>
                        </a:lnSpc>
                        <a:spcAft>
                          <a:spcPts val="0"/>
                        </a:spcAft>
                      </a:pPr>
                      <a:r>
                        <a:rPr lang="es-ES" sz="1200" dirty="0">
                          <a:effectLst/>
                        </a:rPr>
                        <a:t> </a:t>
                      </a:r>
                    </a:p>
                    <a:p>
                      <a:pPr algn="just">
                        <a:lnSpc>
                          <a:spcPct val="115000"/>
                        </a:lnSpc>
                        <a:spcAft>
                          <a:spcPts val="0"/>
                        </a:spcAft>
                      </a:pPr>
                      <a:r>
                        <a:rPr lang="es-ES" sz="1200" dirty="0">
                          <a:effectLst/>
                        </a:rPr>
                        <a:t> </a:t>
                      </a:r>
                    </a:p>
                    <a:p>
                      <a:pPr algn="just">
                        <a:lnSpc>
                          <a:spcPct val="115000"/>
                        </a:lnSpc>
                        <a:spcAft>
                          <a:spcPts val="0"/>
                        </a:spcAft>
                      </a:pPr>
                      <a:r>
                        <a:rPr lang="es-ES" sz="1200" dirty="0">
                          <a:effectLst/>
                        </a:rPr>
                        <a:t>Oclusión tronco-basilar.</a:t>
                      </a:r>
                      <a:endParaRPr lang="es-ES" sz="1200" dirty="0">
                        <a:effectLst/>
                        <a:latin typeface="Calibri"/>
                        <a:ea typeface="Calibri"/>
                        <a:cs typeface="Times New Roman"/>
                      </a:endParaRPr>
                    </a:p>
                  </a:txBody>
                  <a:tcPr marL="65056" marR="65056" marT="0" marB="0"/>
                </a:tc>
              </a:tr>
              <a:tr h="1056243">
                <a:tc>
                  <a:txBody>
                    <a:bodyPr/>
                    <a:lstStyle/>
                    <a:p>
                      <a:pPr algn="just">
                        <a:lnSpc>
                          <a:spcPct val="115000"/>
                        </a:lnSpc>
                        <a:spcAft>
                          <a:spcPts val="0"/>
                        </a:spcAft>
                      </a:pPr>
                      <a:endParaRPr lang="es-ES" sz="1000">
                        <a:effectLst/>
                        <a:latin typeface="Calibri"/>
                        <a:ea typeface="Calibri"/>
                        <a:cs typeface="Times New Roman"/>
                      </a:endParaRPr>
                    </a:p>
                  </a:txBody>
                  <a:tcPr marL="65056" marR="65056" marT="0" marB="0"/>
                </a:tc>
                <a:tc>
                  <a:txBody>
                    <a:bodyPr/>
                    <a:lstStyle/>
                    <a:p>
                      <a:pPr algn="just">
                        <a:lnSpc>
                          <a:spcPct val="115000"/>
                        </a:lnSpc>
                        <a:spcAft>
                          <a:spcPts val="0"/>
                        </a:spcAft>
                      </a:pPr>
                      <a:r>
                        <a:rPr lang="es-ES" sz="1200" dirty="0">
                          <a:effectLst/>
                        </a:rPr>
                        <a:t>En </a:t>
                      </a:r>
                      <a:r>
                        <a:rPr lang="es-ES" sz="1200" dirty="0" smtClean="0">
                          <a:effectLst/>
                        </a:rPr>
                        <a:t>salvas ó en cúmulos</a:t>
                      </a:r>
                      <a:endParaRPr lang="es-ES" sz="1200" dirty="0">
                        <a:effectLst/>
                        <a:latin typeface="Calibri"/>
                        <a:ea typeface="Calibri"/>
                        <a:cs typeface="Times New Roman"/>
                      </a:endParaRPr>
                    </a:p>
                  </a:txBody>
                  <a:tcPr marL="65056" marR="65056" marT="0" marB="0"/>
                </a:tc>
                <a:tc vMerge="1">
                  <a:txBody>
                    <a:bodyPr/>
                    <a:lstStyle/>
                    <a:p>
                      <a:endParaRPr lang="es-ES"/>
                    </a:p>
                  </a:txBody>
                  <a:tcPr/>
                </a:tc>
                <a:tc vMerge="1">
                  <a:txBody>
                    <a:bodyPr/>
                    <a:lstStyle/>
                    <a:p>
                      <a:endParaRPr lang="es-ES"/>
                    </a:p>
                  </a:txBody>
                  <a:tcPr/>
                </a:tc>
              </a:tr>
              <a:tr h="393010">
                <a:tc>
                  <a:txBody>
                    <a:bodyPr/>
                    <a:lstStyle/>
                    <a:p>
                      <a:pPr algn="just">
                        <a:lnSpc>
                          <a:spcPct val="115000"/>
                        </a:lnSpc>
                        <a:spcAft>
                          <a:spcPts val="0"/>
                        </a:spcAft>
                      </a:pPr>
                      <a:endParaRPr lang="es-ES" sz="1000">
                        <a:effectLst/>
                        <a:latin typeface="Calibri"/>
                        <a:ea typeface="Calibri"/>
                        <a:cs typeface="Times New Roman"/>
                      </a:endParaRPr>
                    </a:p>
                  </a:txBody>
                  <a:tcPr marL="65056" marR="65056" marT="0" marB="0"/>
                </a:tc>
                <a:tc>
                  <a:txBody>
                    <a:bodyPr/>
                    <a:lstStyle/>
                    <a:p>
                      <a:pPr algn="just">
                        <a:lnSpc>
                          <a:spcPct val="115000"/>
                        </a:lnSpc>
                        <a:spcAft>
                          <a:spcPts val="0"/>
                        </a:spcAft>
                      </a:pPr>
                      <a:r>
                        <a:rPr lang="es-ES" sz="1200" dirty="0">
                          <a:effectLst/>
                        </a:rPr>
                        <a:t>Atáxica de </a:t>
                      </a:r>
                      <a:r>
                        <a:rPr lang="es-ES" sz="2400" b="1" dirty="0" smtClean="0">
                          <a:effectLst/>
                        </a:rPr>
                        <a:t>B</a:t>
                      </a:r>
                      <a:r>
                        <a:rPr lang="es-ES" sz="1200" dirty="0" smtClean="0">
                          <a:effectLst/>
                        </a:rPr>
                        <a:t>iot</a:t>
                      </a:r>
                    </a:p>
                    <a:p>
                      <a:pPr algn="just">
                        <a:lnSpc>
                          <a:spcPct val="115000"/>
                        </a:lnSpc>
                        <a:spcAft>
                          <a:spcPts val="0"/>
                        </a:spcAft>
                      </a:pPr>
                      <a:endParaRPr lang="es-ES" sz="1200" dirty="0">
                        <a:effectLst/>
                        <a:latin typeface="Calibri"/>
                        <a:ea typeface="Calibri"/>
                        <a:cs typeface="Times New Roman"/>
                      </a:endParaRPr>
                    </a:p>
                  </a:txBody>
                  <a:tcPr marL="65056" marR="65056" marT="0" marB="0"/>
                </a:tc>
                <a:tc>
                  <a:txBody>
                    <a:bodyPr/>
                    <a:lstStyle/>
                    <a:p>
                      <a:pPr algn="just">
                        <a:lnSpc>
                          <a:spcPct val="115000"/>
                        </a:lnSpc>
                        <a:spcAft>
                          <a:spcPts val="0"/>
                        </a:spcAft>
                      </a:pPr>
                      <a:r>
                        <a:rPr lang="es-ES" sz="1200" dirty="0">
                          <a:effectLst/>
                        </a:rPr>
                        <a:t>Lesión </a:t>
                      </a:r>
                      <a:r>
                        <a:rPr lang="es-ES" sz="2400" b="1" dirty="0" smtClean="0">
                          <a:effectLst/>
                        </a:rPr>
                        <a:t>B</a:t>
                      </a:r>
                      <a:r>
                        <a:rPr lang="es-ES" sz="1200" dirty="0" smtClean="0">
                          <a:effectLst/>
                        </a:rPr>
                        <a:t>ulbar</a:t>
                      </a:r>
                      <a:endParaRPr lang="es-ES" sz="1200" dirty="0">
                        <a:effectLst/>
                        <a:latin typeface="Calibri"/>
                        <a:ea typeface="Calibri"/>
                        <a:cs typeface="Times New Roman"/>
                      </a:endParaRPr>
                    </a:p>
                  </a:txBody>
                  <a:tcPr marL="65056" marR="65056" marT="0" marB="0"/>
                </a:tc>
                <a:tc>
                  <a:txBody>
                    <a:bodyPr/>
                    <a:lstStyle/>
                    <a:p>
                      <a:pPr algn="just">
                        <a:lnSpc>
                          <a:spcPct val="115000"/>
                        </a:lnSpc>
                        <a:spcAft>
                          <a:spcPts val="0"/>
                        </a:spcAft>
                      </a:pPr>
                      <a:r>
                        <a:rPr lang="es-ES" sz="1200" dirty="0">
                          <a:effectLst/>
                        </a:rPr>
                        <a:t>Patología fosa </a:t>
                      </a:r>
                      <a:r>
                        <a:rPr lang="es-ES" sz="1200" dirty="0" err="1">
                          <a:effectLst/>
                        </a:rPr>
                        <a:t>poterior</a:t>
                      </a:r>
                      <a:endParaRPr lang="es-ES" sz="1200" dirty="0">
                        <a:effectLst/>
                        <a:latin typeface="Calibri"/>
                        <a:ea typeface="Calibri"/>
                        <a:cs typeface="Times New Roman"/>
                      </a:endParaRPr>
                    </a:p>
                  </a:txBody>
                  <a:tcPr marL="65056" marR="65056" marT="0" marB="0"/>
                </a:tc>
              </a:tr>
            </a:tbl>
          </a:graphicData>
        </a:graphic>
      </p:graphicFrame>
      <p:pic>
        <p:nvPicPr>
          <p:cNvPr id="5129" name="Imagen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52" y="932019"/>
            <a:ext cx="10350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Imagen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80" y="1571631"/>
            <a:ext cx="1035050" cy="3429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Imagen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499" y="2192474"/>
            <a:ext cx="1035050" cy="296292"/>
          </a:xfrm>
          <a:prstGeom prst="rect">
            <a:avLst/>
          </a:prstGeom>
          <a:noFill/>
          <a:extLst>
            <a:ext uri="{909E8E84-426E-40DD-AFC4-6F175D3DCCD1}">
              <a14:hiddenFill xmlns:a14="http://schemas.microsoft.com/office/drawing/2010/main">
                <a:solidFill>
                  <a:srgbClr val="FFFFFF"/>
                </a:solidFill>
              </a14:hiddenFill>
            </a:ext>
          </a:extLst>
        </p:spPr>
      </p:pic>
      <p:pic>
        <p:nvPicPr>
          <p:cNvPr id="5126" name="Imagen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752" y="2564904"/>
            <a:ext cx="10350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Imagen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280" y="3356992"/>
            <a:ext cx="1035050" cy="3937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Imagen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752" y="4293096"/>
            <a:ext cx="103505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Imagen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499" y="4760193"/>
            <a:ext cx="10350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Imagen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280" y="5517232"/>
            <a:ext cx="1035050" cy="355600"/>
          </a:xfrm>
          <a:prstGeom prst="rect">
            <a:avLst/>
          </a:prstGeom>
          <a:noFill/>
          <a:extLst>
            <a:ext uri="{909E8E84-426E-40DD-AFC4-6F175D3DCCD1}">
              <a14:hiddenFill xmlns:a14="http://schemas.microsoft.com/office/drawing/2010/main">
                <a:solidFill>
                  <a:srgbClr val="FFFFFF"/>
                </a:solidFill>
              </a14:hiddenFill>
            </a:ext>
          </a:extLst>
        </p:spPr>
      </p:pic>
      <p:pic>
        <p:nvPicPr>
          <p:cNvPr id="5121" name="Imagen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6499" y="6190487"/>
            <a:ext cx="10350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RTA\Desktop\OPE 2021\URGENCIAS HOSPITALARIA\TEMA 9\nci-vol-9475-7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7034"/>
            <a:ext cx="4499992" cy="25819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TA\Desktop\OPE 2021\URGENCIAS HOSPITALARIA\TEMA 9\nci-vol-10394-7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9992" y="0"/>
            <a:ext cx="4644008" cy="2564904"/>
          </a:xfrm>
          <a:prstGeom prst="rect">
            <a:avLst/>
          </a:prstGeom>
          <a:noFill/>
          <a:extLst>
            <a:ext uri="{909E8E84-426E-40DD-AFC4-6F175D3DCCD1}">
              <a14:hiddenFill xmlns:a14="http://schemas.microsoft.com/office/drawing/2010/main">
                <a:solidFill>
                  <a:srgbClr val="FFFFFF"/>
                </a:solidFill>
              </a14:hiddenFill>
            </a:ext>
          </a:extLst>
        </p:spPr>
      </p:pic>
      <p:sp>
        <p:nvSpPr>
          <p:cNvPr id="3" name="2 Flecha abajo"/>
          <p:cNvSpPr/>
          <p:nvPr/>
        </p:nvSpPr>
        <p:spPr>
          <a:xfrm>
            <a:off x="107504" y="2755404"/>
            <a:ext cx="470768" cy="3841948"/>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8272" y="4710425"/>
            <a:ext cx="3129631"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8272" y="5229200"/>
            <a:ext cx="262557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39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ES" sz="2800" dirty="0" smtClean="0">
                <a:solidFill>
                  <a:schemeClr val="tx2">
                    <a:lumMod val="75000"/>
                  </a:schemeClr>
                </a:solidFill>
                <a:latin typeface="Arial" pitchFamily="34" charset="0"/>
                <a:cs typeface="Arial" pitchFamily="34" charset="0"/>
              </a:rPr>
              <a:t>Respecto al sistema de comunicación SBAR, señale la relación correcta:</a:t>
            </a:r>
            <a:endParaRPr lang="es-ES" sz="28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p:txBody>
          <a:bodyPr>
            <a:normAutofit lnSpcReduction="10000"/>
          </a:bodyPr>
          <a:lstStyle/>
          <a:p>
            <a:pPr marL="457200" indent="-457200">
              <a:buClr>
                <a:schemeClr val="tx2">
                  <a:lumMod val="75000"/>
                </a:schemeClr>
              </a:buClr>
              <a:buFont typeface="+mj-lt"/>
              <a:buAutoNum type="alphaLcParenR"/>
            </a:pPr>
            <a:r>
              <a:rPr lang="es-ES" dirty="0" err="1" smtClean="0"/>
              <a:t>Blackground</a:t>
            </a:r>
            <a:r>
              <a:rPr lang="es-ES" dirty="0" smtClean="0"/>
              <a:t>, antecedentes: diagnóstico principal y antecedentes del paciente.</a:t>
            </a:r>
          </a:p>
          <a:p>
            <a:pPr marL="457200" indent="-457200">
              <a:buClr>
                <a:schemeClr val="tx2">
                  <a:lumMod val="75000"/>
                </a:schemeClr>
              </a:buClr>
              <a:buFont typeface="+mj-lt"/>
              <a:buAutoNum type="alphaLcParenR"/>
            </a:pPr>
            <a:r>
              <a:rPr lang="es-ES" dirty="0" smtClean="0"/>
              <a:t>Situación: identificar unidad que inicia el traspaso, identificación del profesional, del paciente y motivo de traslado.</a:t>
            </a:r>
          </a:p>
          <a:p>
            <a:pPr marL="457200" indent="-457200">
              <a:buClr>
                <a:schemeClr val="tx2">
                  <a:lumMod val="75000"/>
                </a:schemeClr>
              </a:buClr>
              <a:buFont typeface="+mj-lt"/>
              <a:buAutoNum type="alphaLcParenR"/>
            </a:pPr>
            <a:r>
              <a:rPr lang="es-ES" dirty="0" err="1" smtClean="0"/>
              <a:t>Assessment</a:t>
            </a:r>
            <a:r>
              <a:rPr lang="es-ES" dirty="0" smtClean="0"/>
              <a:t>, valoración: describir el problema a través de signos y síntomas, tratamiento administrado y pruebas realizadas. </a:t>
            </a:r>
          </a:p>
          <a:p>
            <a:pPr marL="457200" indent="-457200">
              <a:buClr>
                <a:schemeClr val="tx2">
                  <a:lumMod val="75000"/>
                </a:schemeClr>
              </a:buClr>
              <a:buFont typeface="+mj-lt"/>
              <a:buAutoNum type="alphaLcParenR"/>
            </a:pPr>
            <a:r>
              <a:rPr lang="es-ES" dirty="0" smtClean="0"/>
              <a:t>Todas son correctas.</a:t>
            </a:r>
            <a:endParaRPr lang="es-ES" dirty="0"/>
          </a:p>
        </p:txBody>
      </p:sp>
      <p:sp>
        <p:nvSpPr>
          <p:cNvPr id="4" name="3 Elipse"/>
          <p:cNvSpPr/>
          <p:nvPr/>
        </p:nvSpPr>
        <p:spPr>
          <a:xfrm>
            <a:off x="1346899" y="5301208"/>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0138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200" dirty="0" smtClean="0">
                <a:solidFill>
                  <a:schemeClr val="tx2">
                    <a:lumMod val="75000"/>
                  </a:schemeClr>
                </a:solidFill>
                <a:latin typeface="Arial" pitchFamily="34" charset="0"/>
                <a:cs typeface="Arial" pitchFamily="34" charset="0"/>
              </a:rPr>
              <a:t>Respecto al ACVA, señale lo incorrecto:</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424069" y="2132856"/>
            <a:ext cx="6196405" cy="3603812"/>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rPr>
              <a:t>El tipo más frecuente es el ACV hemorrágico 2ario a HTA.</a:t>
            </a:r>
          </a:p>
          <a:p>
            <a:pPr marL="457200" indent="-457200">
              <a:buClr>
                <a:schemeClr val="tx2">
                  <a:lumMod val="75000"/>
                </a:schemeClr>
              </a:buClr>
              <a:buFont typeface="+mj-lt"/>
              <a:buAutoNum type="alphaLcParenR"/>
            </a:pPr>
            <a:r>
              <a:rPr lang="es-ES" dirty="0" smtClean="0">
                <a:solidFill>
                  <a:schemeClr val="tx2">
                    <a:lumMod val="75000"/>
                  </a:schemeClr>
                </a:solidFill>
              </a:rPr>
              <a:t>La escala ABCD nos sirve para predecir riesgo de ACV en las primeras 48h tras un AIT.</a:t>
            </a:r>
          </a:p>
          <a:p>
            <a:pPr marL="457200" indent="-457200">
              <a:buClr>
                <a:schemeClr val="tx2">
                  <a:lumMod val="75000"/>
                </a:schemeClr>
              </a:buClr>
              <a:buFont typeface="+mj-lt"/>
              <a:buAutoNum type="alphaLcParenR"/>
            </a:pPr>
            <a:r>
              <a:rPr lang="es-ES" dirty="0" smtClean="0">
                <a:solidFill>
                  <a:schemeClr val="tx2">
                    <a:lumMod val="75000"/>
                  </a:schemeClr>
                </a:solidFill>
              </a:rPr>
              <a:t>La FA es la causa más frecuente de ACV isquémico </a:t>
            </a:r>
            <a:r>
              <a:rPr lang="es-ES" dirty="0" err="1" smtClean="0">
                <a:solidFill>
                  <a:schemeClr val="tx2">
                    <a:lumMod val="75000"/>
                  </a:schemeClr>
                </a:solidFill>
              </a:rPr>
              <a:t>embólico</a:t>
            </a:r>
            <a:r>
              <a:rPr lang="es-ES" dirty="0" smtClean="0">
                <a:solidFill>
                  <a:schemeClr val="tx2">
                    <a:lumMod val="75000"/>
                  </a:schemeClr>
                </a:solidFill>
              </a:rPr>
              <a:t>.</a:t>
            </a:r>
          </a:p>
          <a:p>
            <a:pPr marL="457200" indent="-457200">
              <a:buClr>
                <a:schemeClr val="tx2">
                  <a:lumMod val="75000"/>
                </a:schemeClr>
              </a:buClr>
              <a:buFont typeface="+mj-lt"/>
              <a:buAutoNum type="alphaLcParenR"/>
            </a:pPr>
            <a:r>
              <a:rPr lang="es-ES" dirty="0" smtClean="0">
                <a:solidFill>
                  <a:schemeClr val="tx2">
                    <a:lumMod val="75000"/>
                  </a:schemeClr>
                </a:solidFill>
              </a:rPr>
              <a:t>La </a:t>
            </a:r>
            <a:r>
              <a:rPr lang="es-ES" dirty="0" err="1" smtClean="0">
                <a:solidFill>
                  <a:schemeClr val="tx2">
                    <a:lumMod val="75000"/>
                  </a:schemeClr>
                </a:solidFill>
              </a:rPr>
              <a:t>ateromatosis</a:t>
            </a:r>
            <a:r>
              <a:rPr lang="es-ES" dirty="0" smtClean="0">
                <a:solidFill>
                  <a:schemeClr val="tx2">
                    <a:lumMod val="75000"/>
                  </a:schemeClr>
                </a:solidFill>
              </a:rPr>
              <a:t> es la causa más frecuente de Ictus isquémico.</a:t>
            </a:r>
            <a:endParaRPr lang="es-ES" dirty="0">
              <a:solidFill>
                <a:schemeClr val="tx2">
                  <a:lumMod val="75000"/>
                </a:schemeClr>
              </a:solidFill>
            </a:endParaRPr>
          </a:p>
        </p:txBody>
      </p:sp>
      <p:sp>
        <p:nvSpPr>
          <p:cNvPr id="4" name="3 Elipse"/>
          <p:cNvSpPr/>
          <p:nvPr/>
        </p:nvSpPr>
        <p:spPr>
          <a:xfrm>
            <a:off x="1259632" y="2132856"/>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673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200" dirty="0" smtClean="0">
                <a:solidFill>
                  <a:schemeClr val="tx2">
                    <a:lumMod val="75000"/>
                  </a:schemeClr>
                </a:solidFill>
                <a:latin typeface="Arial" pitchFamily="34" charset="0"/>
                <a:cs typeface="Arial" pitchFamily="34" charset="0"/>
              </a:rPr>
              <a:t>Respecto los síndromes vasculares, señale lo incorrecto:</a:t>
            </a:r>
            <a:endParaRPr lang="es-ES" sz="32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p:txBody>
          <a:bodyPr>
            <a:normAutofit fontScale="92500" lnSpcReduction="10000"/>
          </a:bodyPr>
          <a:lstStyle/>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En caso de afectación de ACM dará un ACV tipo TACI con disfunción cortical, hemianopsia homónima y déficit motor y/o sensitivo.</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En la afectación de la ACA habrá </a:t>
            </a:r>
            <a:r>
              <a:rPr lang="es-ES" dirty="0" err="1" smtClean="0">
                <a:solidFill>
                  <a:schemeClr val="tx2">
                    <a:lumMod val="75000"/>
                  </a:schemeClr>
                </a:solidFill>
                <a:latin typeface="Arial" pitchFamily="34" charset="0"/>
                <a:cs typeface="Arial" pitchFamily="34" charset="0"/>
              </a:rPr>
              <a:t>hemiparesia</a:t>
            </a:r>
            <a:r>
              <a:rPr lang="es-ES" dirty="0" smtClean="0">
                <a:solidFill>
                  <a:schemeClr val="tx2">
                    <a:lumMod val="75000"/>
                  </a:schemeClr>
                </a:solidFill>
                <a:latin typeface="Arial" pitchFamily="34" charset="0"/>
                <a:cs typeface="Arial" pitchFamily="34" charset="0"/>
              </a:rPr>
              <a:t> crural contralateral.</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En la afectación de la ACA habrá hemianopsia homónima contralateral.</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En afectación del territorio </a:t>
            </a:r>
            <a:r>
              <a:rPr lang="es-ES" dirty="0" err="1" smtClean="0">
                <a:solidFill>
                  <a:schemeClr val="tx2">
                    <a:lumMod val="75000"/>
                  </a:schemeClr>
                </a:solidFill>
                <a:latin typeface="Arial" pitchFamily="34" charset="0"/>
                <a:cs typeface="Arial" pitchFamily="34" charset="0"/>
              </a:rPr>
              <a:t>vértebro</a:t>
            </a:r>
            <a:r>
              <a:rPr lang="es-ES" dirty="0" smtClean="0">
                <a:solidFill>
                  <a:schemeClr val="tx2">
                    <a:lumMod val="75000"/>
                  </a:schemeClr>
                </a:solidFill>
                <a:latin typeface="Arial" pitchFamily="34" charset="0"/>
                <a:cs typeface="Arial" pitchFamily="34" charset="0"/>
              </a:rPr>
              <a:t>-basilar será </a:t>
            </a:r>
            <a:r>
              <a:rPr lang="es-ES" dirty="0" err="1" smtClean="0">
                <a:solidFill>
                  <a:schemeClr val="tx2">
                    <a:lumMod val="75000"/>
                  </a:schemeClr>
                </a:solidFill>
                <a:latin typeface="Arial" pitchFamily="34" charset="0"/>
                <a:cs typeface="Arial" pitchFamily="34" charset="0"/>
              </a:rPr>
              <a:t>caracterísitos</a:t>
            </a:r>
            <a:r>
              <a:rPr lang="es-ES" dirty="0" smtClean="0">
                <a:solidFill>
                  <a:schemeClr val="tx2">
                    <a:lumMod val="75000"/>
                  </a:schemeClr>
                </a:solidFill>
                <a:latin typeface="Arial" pitchFamily="34" charset="0"/>
                <a:cs typeface="Arial" pitchFamily="34" charset="0"/>
              </a:rPr>
              <a:t> los </a:t>
            </a:r>
            <a:r>
              <a:rPr lang="es-ES" dirty="0" err="1" smtClean="0">
                <a:solidFill>
                  <a:schemeClr val="tx2">
                    <a:lumMod val="75000"/>
                  </a:schemeClr>
                </a:solidFill>
                <a:latin typeface="Arial" pitchFamily="34" charset="0"/>
                <a:cs typeface="Arial" pitchFamily="34" charset="0"/>
              </a:rPr>
              <a:t>sdr</a:t>
            </a:r>
            <a:r>
              <a:rPr lang="es-ES" dirty="0" smtClean="0">
                <a:solidFill>
                  <a:schemeClr val="tx2">
                    <a:lumMod val="75000"/>
                  </a:schemeClr>
                </a:solidFill>
                <a:latin typeface="Arial" pitchFamily="34" charset="0"/>
                <a:cs typeface="Arial" pitchFamily="34" charset="0"/>
              </a:rPr>
              <a:t> cruzados</a:t>
            </a:r>
            <a:r>
              <a:rPr lang="es-ES" dirty="0" smtClean="0"/>
              <a:t>.</a:t>
            </a:r>
            <a:endParaRPr lang="es-ES" dirty="0"/>
          </a:p>
        </p:txBody>
      </p:sp>
      <p:sp>
        <p:nvSpPr>
          <p:cNvPr id="4" name="3 Elipse"/>
          <p:cNvSpPr/>
          <p:nvPr/>
        </p:nvSpPr>
        <p:spPr>
          <a:xfrm>
            <a:off x="1331640" y="4005064"/>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5" name="4 Tabla"/>
          <p:cNvGraphicFramePr>
            <a:graphicFrameLocks noGrp="1"/>
          </p:cNvGraphicFramePr>
          <p:nvPr>
            <p:extLst>
              <p:ext uri="{D42A27DB-BD31-4B8C-83A1-F6EECF244321}">
                <p14:modId xmlns:p14="http://schemas.microsoft.com/office/powerpoint/2010/main" val="2776876497"/>
              </p:ext>
            </p:extLst>
          </p:nvPr>
        </p:nvGraphicFramePr>
        <p:xfrm>
          <a:off x="0" y="0"/>
          <a:ext cx="9144000" cy="1702386"/>
        </p:xfrm>
        <a:graphic>
          <a:graphicData uri="http://schemas.openxmlformats.org/drawingml/2006/table">
            <a:tbl>
              <a:tblPr firstRow="1" firstCol="1" bandRow="1"/>
              <a:tblGrid>
                <a:gridCol w="2324444"/>
                <a:gridCol w="4464496"/>
                <a:gridCol w="2355060"/>
              </a:tblGrid>
              <a:tr h="1702386">
                <a:tc>
                  <a:txBody>
                    <a:bodyPr/>
                    <a:lstStyle/>
                    <a:p>
                      <a:pPr algn="just">
                        <a:lnSpc>
                          <a:spcPct val="115000"/>
                        </a:lnSpc>
                        <a:spcAft>
                          <a:spcPts val="0"/>
                        </a:spcAft>
                      </a:pPr>
                      <a:r>
                        <a:rPr lang="es-ES" sz="3200" b="1" dirty="0">
                          <a:solidFill>
                            <a:schemeClr val="bg2">
                              <a:lumMod val="50000"/>
                            </a:schemeClr>
                          </a:solidFill>
                          <a:effectLst/>
                          <a:latin typeface="Comic Sans MS" pitchFamily="66" charset="0"/>
                          <a:ea typeface="Calibri"/>
                          <a:cs typeface="Times New Roman"/>
                        </a:rPr>
                        <a:t>TACI</a:t>
                      </a:r>
                      <a:r>
                        <a:rPr lang="es-ES" sz="1600" dirty="0">
                          <a:solidFill>
                            <a:schemeClr val="bg2">
                              <a:lumMod val="50000"/>
                            </a:schemeClr>
                          </a:solidFill>
                          <a:effectLst/>
                          <a:latin typeface="Comic Sans MS" pitchFamily="66" charset="0"/>
                          <a:ea typeface="Calibri"/>
                          <a:cs typeface="Times New Roman"/>
                        </a:rPr>
                        <a:t>: infarto total de la circulación anterior.</a:t>
                      </a: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342900" lvl="0" indent="-342900" algn="just">
                        <a:lnSpc>
                          <a:spcPct val="115000"/>
                        </a:lnSpc>
                        <a:spcAft>
                          <a:spcPts val="0"/>
                        </a:spcAft>
                        <a:buFont typeface="Times New Roman"/>
                        <a:buChar char="-"/>
                      </a:pPr>
                      <a:r>
                        <a:rPr lang="es-ES" sz="1800" b="1" dirty="0" smtClean="0">
                          <a:solidFill>
                            <a:schemeClr val="accent5">
                              <a:lumMod val="50000"/>
                            </a:schemeClr>
                          </a:solidFill>
                          <a:effectLst/>
                          <a:latin typeface="Comic Sans MS" pitchFamily="66" charset="0"/>
                          <a:ea typeface="Calibri"/>
                          <a:cs typeface="Times New Roman"/>
                        </a:rPr>
                        <a:t>DISFUNCIÓN CORTICAL </a:t>
                      </a:r>
                      <a:r>
                        <a:rPr lang="es-ES" sz="1800" dirty="0" smtClean="0">
                          <a:solidFill>
                            <a:schemeClr val="accent5">
                              <a:lumMod val="50000"/>
                            </a:schemeClr>
                          </a:solidFill>
                          <a:effectLst/>
                          <a:latin typeface="Comic Sans MS" pitchFamily="66" charset="0"/>
                          <a:ea typeface="Calibri"/>
                          <a:cs typeface="Times New Roman"/>
                        </a:rPr>
                        <a:t>(afasias</a:t>
                      </a:r>
                      <a:r>
                        <a:rPr lang="es-ES" sz="1800" dirty="0">
                          <a:solidFill>
                            <a:schemeClr val="accent5">
                              <a:lumMod val="50000"/>
                            </a:schemeClr>
                          </a:solidFill>
                          <a:effectLst/>
                          <a:latin typeface="Comic Sans MS" pitchFamily="66" charset="0"/>
                          <a:ea typeface="Calibri"/>
                          <a:cs typeface="Times New Roman"/>
                        </a:rPr>
                        <a:t>, </a:t>
                      </a:r>
                      <a:r>
                        <a:rPr lang="es-ES" sz="1800" dirty="0" err="1">
                          <a:solidFill>
                            <a:schemeClr val="accent5">
                              <a:lumMod val="50000"/>
                            </a:schemeClr>
                          </a:solidFill>
                          <a:effectLst/>
                          <a:latin typeface="Comic Sans MS" pitchFamily="66" charset="0"/>
                          <a:ea typeface="Calibri"/>
                          <a:cs typeface="Times New Roman"/>
                        </a:rPr>
                        <a:t>discalculia</a:t>
                      </a:r>
                      <a:r>
                        <a:rPr lang="es-ES" sz="1800" dirty="0">
                          <a:solidFill>
                            <a:schemeClr val="accent5">
                              <a:lumMod val="50000"/>
                            </a:schemeClr>
                          </a:solidFill>
                          <a:effectLst/>
                          <a:latin typeface="Comic Sans MS" pitchFamily="66" charset="0"/>
                          <a:ea typeface="Calibri"/>
                          <a:cs typeface="Times New Roman"/>
                        </a:rPr>
                        <a:t>, alteración </a:t>
                      </a:r>
                      <a:r>
                        <a:rPr lang="es-ES" sz="1800" dirty="0" err="1">
                          <a:solidFill>
                            <a:schemeClr val="accent5">
                              <a:lumMod val="50000"/>
                            </a:schemeClr>
                          </a:solidFill>
                          <a:effectLst/>
                          <a:latin typeface="Comic Sans MS" pitchFamily="66" charset="0"/>
                          <a:ea typeface="Calibri"/>
                          <a:cs typeface="Times New Roman"/>
                        </a:rPr>
                        <a:t>visuoespacial</a:t>
                      </a:r>
                      <a:r>
                        <a:rPr lang="es-ES" sz="1800" dirty="0">
                          <a:solidFill>
                            <a:schemeClr val="accent5">
                              <a:lumMod val="50000"/>
                            </a:schemeClr>
                          </a:solidFill>
                          <a:effectLst/>
                          <a:latin typeface="Comic Sans MS" pitchFamily="66" charset="0"/>
                          <a:ea typeface="Calibri"/>
                          <a:cs typeface="Times New Roman"/>
                        </a:rPr>
                        <a:t>).</a:t>
                      </a:r>
                    </a:p>
                    <a:p>
                      <a:pPr marL="342900" lvl="0" indent="-342900" algn="just">
                        <a:lnSpc>
                          <a:spcPct val="115000"/>
                        </a:lnSpc>
                        <a:spcAft>
                          <a:spcPts val="0"/>
                        </a:spcAft>
                        <a:buFont typeface="Times New Roman"/>
                        <a:buChar char="-"/>
                      </a:pPr>
                      <a:r>
                        <a:rPr lang="es-ES" sz="1800" b="1" dirty="0" smtClean="0">
                          <a:solidFill>
                            <a:schemeClr val="accent5">
                              <a:lumMod val="50000"/>
                            </a:schemeClr>
                          </a:solidFill>
                          <a:effectLst/>
                          <a:latin typeface="Comic Sans MS" pitchFamily="66" charset="0"/>
                          <a:ea typeface="Calibri"/>
                          <a:cs typeface="Times New Roman"/>
                        </a:rPr>
                        <a:t>HEMIANOPSIA HOMÓNIMA.</a:t>
                      </a:r>
                      <a:endParaRPr lang="es-ES" sz="1800" dirty="0">
                        <a:solidFill>
                          <a:schemeClr val="accent5">
                            <a:lumMod val="50000"/>
                          </a:schemeClr>
                        </a:solidFill>
                        <a:effectLst/>
                        <a:latin typeface="Comic Sans MS" pitchFamily="66" charset="0"/>
                        <a:ea typeface="Calibri"/>
                        <a:cs typeface="Times New Roman"/>
                      </a:endParaRPr>
                    </a:p>
                    <a:p>
                      <a:pPr marL="342900" lvl="0" indent="-342900" algn="just">
                        <a:lnSpc>
                          <a:spcPct val="115000"/>
                        </a:lnSpc>
                        <a:spcAft>
                          <a:spcPts val="0"/>
                        </a:spcAft>
                        <a:buFont typeface="Times New Roman"/>
                        <a:buChar char="-"/>
                      </a:pPr>
                      <a:r>
                        <a:rPr lang="es-ES" sz="1800" b="1" dirty="0" smtClean="0">
                          <a:solidFill>
                            <a:schemeClr val="accent5">
                              <a:lumMod val="50000"/>
                            </a:schemeClr>
                          </a:solidFill>
                          <a:effectLst/>
                          <a:latin typeface="Comic Sans MS" pitchFamily="66" charset="0"/>
                          <a:ea typeface="Calibri"/>
                          <a:cs typeface="Times New Roman"/>
                        </a:rPr>
                        <a:t>DÉFICIT MOTOR y/o SENSITIVO</a:t>
                      </a:r>
                      <a:r>
                        <a:rPr lang="es-ES" sz="1800" dirty="0" smtClean="0">
                          <a:solidFill>
                            <a:schemeClr val="accent5">
                              <a:lumMod val="50000"/>
                            </a:schemeClr>
                          </a:solidFill>
                          <a:effectLst/>
                          <a:latin typeface="Comic Sans MS" pitchFamily="66" charset="0"/>
                          <a:ea typeface="Calibri"/>
                          <a:cs typeface="Times New Roman"/>
                        </a:rPr>
                        <a:t> en </a:t>
                      </a:r>
                      <a:r>
                        <a:rPr lang="es-ES" sz="1800" dirty="0">
                          <a:solidFill>
                            <a:schemeClr val="accent5">
                              <a:lumMod val="50000"/>
                            </a:schemeClr>
                          </a:solidFill>
                          <a:effectLst/>
                          <a:latin typeface="Comic Sans MS" pitchFamily="66" charset="0"/>
                          <a:ea typeface="Calibri"/>
                          <a:cs typeface="Times New Roman"/>
                        </a:rPr>
                        <a:t>al menos dos regiones.</a:t>
                      </a: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just">
                        <a:lnSpc>
                          <a:spcPct val="115000"/>
                        </a:lnSpc>
                        <a:spcAft>
                          <a:spcPts val="0"/>
                        </a:spcAft>
                      </a:pPr>
                      <a:r>
                        <a:rPr lang="es-ES" sz="1800" dirty="0">
                          <a:solidFill>
                            <a:schemeClr val="accent5">
                              <a:lumMod val="50000"/>
                            </a:schemeClr>
                          </a:solidFill>
                          <a:effectLst/>
                          <a:latin typeface="Comic Sans MS" pitchFamily="66" charset="0"/>
                          <a:ea typeface="Calibri"/>
                          <a:cs typeface="Times New Roman"/>
                        </a:rPr>
                        <a:t>Territorio superficial y profundo de </a:t>
                      </a:r>
                      <a:r>
                        <a:rPr lang="es-ES" sz="2400" b="1" dirty="0">
                          <a:solidFill>
                            <a:schemeClr val="bg2">
                              <a:lumMod val="50000"/>
                            </a:schemeClr>
                          </a:solidFill>
                          <a:effectLst/>
                          <a:latin typeface="Comic Sans MS" pitchFamily="66" charset="0"/>
                          <a:ea typeface="Calibri"/>
                          <a:cs typeface="Times New Roman"/>
                        </a:rPr>
                        <a:t>ACM +/ ACA.</a:t>
                      </a: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309333179"/>
              </p:ext>
            </p:extLst>
          </p:nvPr>
        </p:nvGraphicFramePr>
        <p:xfrm>
          <a:off x="467544" y="3429000"/>
          <a:ext cx="8064897" cy="2952328"/>
        </p:xfrm>
        <a:graphic>
          <a:graphicData uri="http://schemas.openxmlformats.org/drawingml/2006/table">
            <a:tbl>
              <a:tblPr firstRow="1" bandRow="1">
                <a:tableStyleId>{5C22544A-7EE6-4342-B048-85BDC9FD1C3A}</a:tableStyleId>
              </a:tblPr>
              <a:tblGrid>
                <a:gridCol w="2688299"/>
                <a:gridCol w="2688299"/>
                <a:gridCol w="2688299"/>
              </a:tblGrid>
              <a:tr h="615068">
                <a:tc>
                  <a:txBody>
                    <a:bodyPr/>
                    <a:lstStyle/>
                    <a:p>
                      <a:pPr algn="ctr"/>
                      <a:r>
                        <a:rPr lang="es-ES" sz="2400" dirty="0" smtClean="0">
                          <a:solidFill>
                            <a:schemeClr val="accent6">
                              <a:lumMod val="90000"/>
                            </a:schemeClr>
                          </a:solidFill>
                          <a:latin typeface="Comic Sans MS" pitchFamily="66" charset="0"/>
                        </a:rPr>
                        <a:t>ACA</a:t>
                      </a:r>
                      <a:endParaRPr lang="es-ES" sz="2400" dirty="0">
                        <a:solidFill>
                          <a:schemeClr val="accent6">
                            <a:lumMod val="90000"/>
                          </a:schemeClr>
                        </a:solidFill>
                        <a:latin typeface="Comic Sans MS" pitchFamily="66" charset="0"/>
                      </a:endParaRPr>
                    </a:p>
                  </a:txBody>
                  <a:tcPr>
                    <a:solidFill>
                      <a:schemeClr val="accent6">
                        <a:lumMod val="50000"/>
                      </a:schemeClr>
                    </a:solidFill>
                  </a:tcPr>
                </a:tc>
                <a:tc>
                  <a:txBody>
                    <a:bodyPr/>
                    <a:lstStyle/>
                    <a:p>
                      <a:pPr algn="ctr"/>
                      <a:r>
                        <a:rPr lang="es-ES" sz="2400" dirty="0" smtClean="0">
                          <a:solidFill>
                            <a:schemeClr val="accent6">
                              <a:lumMod val="90000"/>
                            </a:schemeClr>
                          </a:solidFill>
                          <a:latin typeface="Comic Sans MS" pitchFamily="66" charset="0"/>
                        </a:rPr>
                        <a:t>ACM</a:t>
                      </a:r>
                      <a:endParaRPr lang="es-ES" sz="2400" dirty="0">
                        <a:solidFill>
                          <a:schemeClr val="accent6">
                            <a:lumMod val="90000"/>
                          </a:schemeClr>
                        </a:solidFill>
                        <a:latin typeface="Comic Sans MS" pitchFamily="66" charset="0"/>
                      </a:endParaRPr>
                    </a:p>
                  </a:txBody>
                  <a:tcPr>
                    <a:solidFill>
                      <a:schemeClr val="accent6">
                        <a:lumMod val="50000"/>
                      </a:schemeClr>
                    </a:solidFill>
                  </a:tcPr>
                </a:tc>
                <a:tc>
                  <a:txBody>
                    <a:bodyPr/>
                    <a:lstStyle/>
                    <a:p>
                      <a:pPr algn="ctr"/>
                      <a:r>
                        <a:rPr lang="es-ES" sz="2400" dirty="0" smtClean="0">
                          <a:solidFill>
                            <a:schemeClr val="accent6">
                              <a:lumMod val="90000"/>
                            </a:schemeClr>
                          </a:solidFill>
                          <a:latin typeface="Comic Sans MS" pitchFamily="66" charset="0"/>
                        </a:rPr>
                        <a:t>ACP</a:t>
                      </a:r>
                      <a:endParaRPr lang="es-ES" sz="2400" dirty="0">
                        <a:solidFill>
                          <a:schemeClr val="accent6">
                            <a:lumMod val="90000"/>
                          </a:schemeClr>
                        </a:solidFill>
                        <a:latin typeface="Comic Sans MS" pitchFamily="66" charset="0"/>
                      </a:endParaRPr>
                    </a:p>
                  </a:txBody>
                  <a:tcPr>
                    <a:solidFill>
                      <a:schemeClr val="accent6">
                        <a:lumMod val="50000"/>
                      </a:schemeClr>
                    </a:solidFill>
                  </a:tcPr>
                </a:tc>
              </a:tr>
              <a:tr h="2337260">
                <a:tc>
                  <a:txBody>
                    <a:bodyPr/>
                    <a:lstStyle/>
                    <a:p>
                      <a:r>
                        <a:rPr lang="es-ES" b="1" dirty="0" err="1" smtClean="0">
                          <a:solidFill>
                            <a:schemeClr val="accent6">
                              <a:lumMod val="50000"/>
                            </a:schemeClr>
                          </a:solidFill>
                          <a:latin typeface="Comic Sans MS" pitchFamily="66" charset="0"/>
                        </a:rPr>
                        <a:t>Hemiparesia</a:t>
                      </a:r>
                      <a:r>
                        <a:rPr lang="es-ES" b="1" dirty="0" smtClean="0">
                          <a:solidFill>
                            <a:schemeClr val="accent6">
                              <a:lumMod val="50000"/>
                            </a:schemeClr>
                          </a:solidFill>
                          <a:latin typeface="Comic Sans MS" pitchFamily="66" charset="0"/>
                        </a:rPr>
                        <a:t> CRURAL contralateral</a:t>
                      </a:r>
                    </a:p>
                    <a:p>
                      <a:endParaRPr lang="es-ES" b="1" dirty="0" smtClean="0">
                        <a:solidFill>
                          <a:schemeClr val="accent6">
                            <a:lumMod val="50000"/>
                          </a:schemeClr>
                        </a:solidFill>
                        <a:latin typeface="Comic Sans MS" pitchFamily="66" charset="0"/>
                      </a:endParaRPr>
                    </a:p>
                    <a:p>
                      <a:endParaRPr lang="es-ES" b="1" dirty="0" smtClean="0">
                        <a:solidFill>
                          <a:schemeClr val="accent6">
                            <a:lumMod val="50000"/>
                          </a:schemeClr>
                        </a:solidFill>
                        <a:latin typeface="Comic Sans MS" pitchFamily="66" charset="0"/>
                      </a:endParaRPr>
                    </a:p>
                    <a:p>
                      <a:r>
                        <a:rPr lang="es-ES" b="1" dirty="0" smtClean="0">
                          <a:solidFill>
                            <a:schemeClr val="accent6">
                              <a:lumMod val="50000"/>
                            </a:schemeClr>
                          </a:solidFill>
                          <a:latin typeface="Comic Sans MS" pitchFamily="66" charset="0"/>
                        </a:rPr>
                        <a:t>SIN HEMIANOPSIA</a:t>
                      </a:r>
                      <a:endParaRPr lang="es-ES" b="1" dirty="0">
                        <a:solidFill>
                          <a:schemeClr val="accent6">
                            <a:lumMod val="50000"/>
                          </a:schemeClr>
                        </a:solidFill>
                        <a:latin typeface="Comic Sans MS" pitchFamily="66" charset="0"/>
                      </a:endParaRPr>
                    </a:p>
                  </a:txBody>
                  <a:tcPr>
                    <a:solidFill>
                      <a:schemeClr val="accent6">
                        <a:lumMod val="90000"/>
                      </a:schemeClr>
                    </a:solidFill>
                  </a:tcPr>
                </a:tc>
                <a:tc>
                  <a:txBody>
                    <a:bodyPr/>
                    <a:lstStyle/>
                    <a:p>
                      <a:r>
                        <a:rPr lang="es-ES" b="1" dirty="0" err="1" smtClean="0">
                          <a:solidFill>
                            <a:schemeClr val="accent6">
                              <a:lumMod val="50000"/>
                            </a:schemeClr>
                          </a:solidFill>
                          <a:latin typeface="Comic Sans MS" pitchFamily="66" charset="0"/>
                        </a:rPr>
                        <a:t>Hemiparesia</a:t>
                      </a:r>
                      <a:r>
                        <a:rPr lang="es-ES" b="1" baseline="0" dirty="0" smtClean="0">
                          <a:solidFill>
                            <a:schemeClr val="accent6">
                              <a:lumMod val="50000"/>
                            </a:schemeClr>
                          </a:solidFill>
                          <a:latin typeface="Comic Sans MS" pitchFamily="66" charset="0"/>
                        </a:rPr>
                        <a:t> FACIOBRAQUIAL</a:t>
                      </a:r>
                    </a:p>
                    <a:p>
                      <a:r>
                        <a:rPr lang="es-ES" b="1" baseline="0" dirty="0" smtClean="0">
                          <a:solidFill>
                            <a:schemeClr val="accent6">
                              <a:lumMod val="50000"/>
                            </a:schemeClr>
                          </a:solidFill>
                          <a:latin typeface="Comic Sans MS" pitchFamily="66" charset="0"/>
                        </a:rPr>
                        <a:t>contralateral</a:t>
                      </a:r>
                    </a:p>
                    <a:p>
                      <a:endParaRPr lang="es-ES" b="1" baseline="0" dirty="0" smtClean="0">
                        <a:solidFill>
                          <a:schemeClr val="accent6">
                            <a:lumMod val="50000"/>
                          </a:schemeClr>
                        </a:solidFill>
                        <a:latin typeface="Comic Sans MS" pitchFamily="66" charset="0"/>
                      </a:endParaRPr>
                    </a:p>
                    <a:p>
                      <a:r>
                        <a:rPr lang="es-ES" b="1" baseline="0" dirty="0" smtClean="0">
                          <a:solidFill>
                            <a:schemeClr val="accent6">
                              <a:lumMod val="50000"/>
                            </a:schemeClr>
                          </a:solidFill>
                          <a:latin typeface="Comic Sans MS" pitchFamily="66" charset="0"/>
                        </a:rPr>
                        <a:t>HEMIANOPSIA HOMÓNIMA contralateral</a:t>
                      </a:r>
                      <a:endParaRPr lang="es-ES" b="1" dirty="0">
                        <a:solidFill>
                          <a:schemeClr val="accent6">
                            <a:lumMod val="50000"/>
                          </a:schemeClr>
                        </a:solidFill>
                        <a:latin typeface="Comic Sans MS" pitchFamily="66" charset="0"/>
                      </a:endParaRPr>
                    </a:p>
                  </a:txBody>
                  <a:tcPr>
                    <a:solidFill>
                      <a:schemeClr val="accent6">
                        <a:lumMod val="90000"/>
                      </a:schemeClr>
                    </a:solidFill>
                  </a:tcPr>
                </a:tc>
                <a:tc>
                  <a:txBody>
                    <a:bodyPr/>
                    <a:lstStyle/>
                    <a:p>
                      <a:r>
                        <a:rPr lang="es-ES" b="1" dirty="0" smtClean="0">
                          <a:solidFill>
                            <a:schemeClr val="accent6">
                              <a:lumMod val="50000"/>
                            </a:schemeClr>
                          </a:solidFill>
                          <a:latin typeface="Comic Sans MS" pitchFamily="66" charset="0"/>
                        </a:rPr>
                        <a:t>SIN HEMIPARESIA</a:t>
                      </a:r>
                    </a:p>
                    <a:p>
                      <a:endParaRPr lang="es-ES" b="1" dirty="0" smtClean="0">
                        <a:solidFill>
                          <a:schemeClr val="accent6">
                            <a:lumMod val="50000"/>
                          </a:schemeClr>
                        </a:solidFill>
                        <a:latin typeface="Comic Sans MS" pitchFamily="66" charset="0"/>
                      </a:endParaRPr>
                    </a:p>
                    <a:p>
                      <a:endParaRPr lang="es-ES" b="1" dirty="0" smtClean="0">
                        <a:solidFill>
                          <a:schemeClr val="accent6">
                            <a:lumMod val="50000"/>
                          </a:schemeClr>
                        </a:solidFill>
                        <a:latin typeface="Comic Sans MS" pitchFamily="66" charset="0"/>
                      </a:endParaRPr>
                    </a:p>
                    <a:p>
                      <a:endParaRPr lang="es-ES" b="1" dirty="0" smtClean="0">
                        <a:solidFill>
                          <a:schemeClr val="accent6">
                            <a:lumMod val="50000"/>
                          </a:schemeClr>
                        </a:solidFill>
                        <a:latin typeface="Comic Sans MS" pitchFamily="66" charset="0"/>
                      </a:endParaRPr>
                    </a:p>
                    <a:p>
                      <a:r>
                        <a:rPr lang="es-ES" b="1" dirty="0" smtClean="0">
                          <a:solidFill>
                            <a:schemeClr val="accent6">
                              <a:lumMod val="50000"/>
                            </a:schemeClr>
                          </a:solidFill>
                          <a:latin typeface="Comic Sans MS" pitchFamily="66" charset="0"/>
                        </a:rPr>
                        <a:t>HEMIANOPSIA HOMÓNIMA</a:t>
                      </a:r>
                      <a:r>
                        <a:rPr lang="es-ES" b="1" baseline="0" dirty="0" smtClean="0">
                          <a:solidFill>
                            <a:schemeClr val="accent6">
                              <a:lumMod val="50000"/>
                            </a:schemeClr>
                          </a:solidFill>
                          <a:latin typeface="Comic Sans MS" pitchFamily="66" charset="0"/>
                        </a:rPr>
                        <a:t> contralateral y RESPETO MACULAR</a:t>
                      </a:r>
                      <a:endParaRPr lang="es-ES" b="1" dirty="0">
                        <a:solidFill>
                          <a:schemeClr val="accent6">
                            <a:lumMod val="50000"/>
                          </a:schemeClr>
                        </a:solidFill>
                        <a:latin typeface="Comic Sans MS" pitchFamily="66" charset="0"/>
                      </a:endParaRPr>
                    </a:p>
                  </a:txBody>
                  <a:tcPr>
                    <a:solidFill>
                      <a:schemeClr val="accent6">
                        <a:lumMod val="90000"/>
                      </a:schemeClr>
                    </a:solidFill>
                  </a:tcPr>
                </a:tc>
              </a:tr>
            </a:tbl>
          </a:graphicData>
        </a:graphic>
      </p:graphicFrame>
    </p:spTree>
    <p:extLst>
      <p:ext uri="{BB962C8B-B14F-4D97-AF65-F5344CB8AC3E}">
        <p14:creationId xmlns:p14="http://schemas.microsoft.com/office/powerpoint/2010/main" val="369994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04664"/>
            <a:ext cx="8496944" cy="854968"/>
          </a:xfrm>
        </p:spPr>
        <p:txBody>
          <a:bodyPr>
            <a:normAutofit fontScale="90000"/>
          </a:bodyPr>
          <a:lstStyle/>
          <a:p>
            <a:pPr algn="ctr"/>
            <a:r>
              <a:rPr lang="es-ES" b="1" dirty="0" smtClean="0">
                <a:solidFill>
                  <a:schemeClr val="accent6">
                    <a:lumMod val="50000"/>
                  </a:schemeClr>
                </a:solidFill>
                <a:latin typeface="Comic Sans MS" pitchFamily="66" charset="0"/>
              </a:rPr>
              <a:t>SISTEMA VERTEBRO-BASILAR</a:t>
            </a:r>
            <a:endParaRPr lang="es-ES" b="1" dirty="0">
              <a:solidFill>
                <a:schemeClr val="accent6">
                  <a:lumMod val="50000"/>
                </a:schemeClr>
              </a:solidFill>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309634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3578484946"/>
              </p:ext>
            </p:extLst>
          </p:nvPr>
        </p:nvGraphicFramePr>
        <p:xfrm>
          <a:off x="0" y="0"/>
          <a:ext cx="9144000" cy="1478105"/>
        </p:xfrm>
        <a:graphic>
          <a:graphicData uri="http://schemas.openxmlformats.org/drawingml/2006/table">
            <a:tbl>
              <a:tblPr firstRow="1" firstCol="1" bandRow="1"/>
              <a:tblGrid>
                <a:gridCol w="2324444"/>
                <a:gridCol w="4464496"/>
                <a:gridCol w="2355060"/>
              </a:tblGrid>
              <a:tr h="1478105">
                <a:tc>
                  <a:txBody>
                    <a:bodyPr/>
                    <a:lstStyle/>
                    <a:p>
                      <a:pPr algn="just">
                        <a:lnSpc>
                          <a:spcPct val="115000"/>
                        </a:lnSpc>
                        <a:spcAft>
                          <a:spcPts val="0"/>
                        </a:spcAft>
                      </a:pPr>
                      <a:r>
                        <a:rPr lang="es-ES" sz="3200" b="1" dirty="0">
                          <a:solidFill>
                            <a:schemeClr val="tx2">
                              <a:lumMod val="25000"/>
                            </a:schemeClr>
                          </a:solidFill>
                          <a:effectLst/>
                          <a:latin typeface="Comic Sans MS" pitchFamily="66" charset="0"/>
                          <a:ea typeface="Calibri"/>
                          <a:cs typeface="Times New Roman"/>
                        </a:rPr>
                        <a:t>POCI</a:t>
                      </a:r>
                      <a:r>
                        <a:rPr lang="es-ES" sz="1600" dirty="0">
                          <a:solidFill>
                            <a:schemeClr val="bg2">
                              <a:lumMod val="50000"/>
                            </a:schemeClr>
                          </a:solidFill>
                          <a:effectLst/>
                          <a:latin typeface="Comic Sans MS" pitchFamily="66" charset="0"/>
                          <a:ea typeface="Calibri"/>
                          <a:cs typeface="Times New Roman"/>
                        </a:rPr>
                        <a:t>: infarto de la circulación posterior. </a:t>
                      </a: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342900" lvl="0" indent="-342900" algn="just">
                        <a:lnSpc>
                          <a:spcPct val="115000"/>
                        </a:lnSpc>
                        <a:spcAft>
                          <a:spcPts val="0"/>
                        </a:spcAft>
                        <a:buFont typeface="Times New Roman"/>
                        <a:buChar char="-"/>
                      </a:pPr>
                      <a:r>
                        <a:rPr lang="es-ES" sz="1800" dirty="0">
                          <a:solidFill>
                            <a:schemeClr val="accent5">
                              <a:lumMod val="50000"/>
                            </a:schemeClr>
                          </a:solidFill>
                          <a:effectLst/>
                          <a:latin typeface="Comic Sans MS" pitchFamily="66" charset="0"/>
                          <a:ea typeface="Calibri"/>
                          <a:cs typeface="Times New Roman"/>
                        </a:rPr>
                        <a:t>Parálisis de </a:t>
                      </a:r>
                      <a:r>
                        <a:rPr lang="es-ES" sz="1800" b="1" dirty="0">
                          <a:solidFill>
                            <a:schemeClr val="bg2">
                              <a:lumMod val="50000"/>
                            </a:schemeClr>
                          </a:solidFill>
                          <a:effectLst/>
                          <a:latin typeface="Comic Sans MS" pitchFamily="66" charset="0"/>
                          <a:ea typeface="Calibri"/>
                          <a:cs typeface="Times New Roman"/>
                        </a:rPr>
                        <a:t>pares craneales</a:t>
                      </a:r>
                      <a:r>
                        <a:rPr lang="es-ES" sz="1800" dirty="0">
                          <a:solidFill>
                            <a:schemeClr val="accent5">
                              <a:lumMod val="50000"/>
                            </a:schemeClr>
                          </a:solidFill>
                          <a:effectLst/>
                          <a:latin typeface="Comic Sans MS" pitchFamily="66" charset="0"/>
                          <a:ea typeface="Calibri"/>
                          <a:cs typeface="Times New Roman"/>
                        </a:rPr>
                        <a:t>, alteraciones </a:t>
                      </a:r>
                      <a:r>
                        <a:rPr lang="es-ES" sz="1800" b="1" dirty="0" err="1">
                          <a:solidFill>
                            <a:schemeClr val="bg2">
                              <a:lumMod val="50000"/>
                            </a:schemeClr>
                          </a:solidFill>
                          <a:effectLst/>
                          <a:latin typeface="Comic Sans MS" pitchFamily="66" charset="0"/>
                          <a:ea typeface="Calibri"/>
                          <a:cs typeface="Times New Roman"/>
                        </a:rPr>
                        <a:t>oculomotoras</a:t>
                      </a:r>
                      <a:r>
                        <a:rPr lang="es-ES" sz="1800" dirty="0">
                          <a:solidFill>
                            <a:schemeClr val="accent5">
                              <a:lumMod val="50000"/>
                            </a:schemeClr>
                          </a:solidFill>
                          <a:effectLst/>
                          <a:latin typeface="Comic Sans MS" pitchFamily="66" charset="0"/>
                          <a:ea typeface="Calibri"/>
                          <a:cs typeface="Times New Roman"/>
                        </a:rPr>
                        <a:t>, síndrome </a:t>
                      </a:r>
                      <a:r>
                        <a:rPr lang="es-ES" sz="1800" b="1" dirty="0" err="1">
                          <a:solidFill>
                            <a:schemeClr val="bg2">
                              <a:lumMod val="50000"/>
                            </a:schemeClr>
                          </a:solidFill>
                          <a:effectLst/>
                          <a:latin typeface="Comic Sans MS" pitchFamily="66" charset="0"/>
                          <a:ea typeface="Calibri"/>
                          <a:cs typeface="Times New Roman"/>
                        </a:rPr>
                        <a:t>cerebeloso</a:t>
                      </a:r>
                      <a:r>
                        <a:rPr lang="es-ES" sz="1800" dirty="0">
                          <a:solidFill>
                            <a:schemeClr val="accent5">
                              <a:lumMod val="50000"/>
                            </a:schemeClr>
                          </a:solidFill>
                          <a:effectLst/>
                          <a:latin typeface="Comic Sans MS" pitchFamily="66" charset="0"/>
                          <a:ea typeface="Calibri"/>
                          <a:cs typeface="Times New Roman"/>
                        </a:rPr>
                        <a:t>, </a:t>
                      </a:r>
                      <a:r>
                        <a:rPr lang="es-ES" sz="1800" b="1" dirty="0">
                          <a:solidFill>
                            <a:schemeClr val="bg2">
                              <a:lumMod val="50000"/>
                            </a:schemeClr>
                          </a:solidFill>
                          <a:effectLst/>
                          <a:latin typeface="Comic Sans MS" pitchFamily="66" charset="0"/>
                          <a:ea typeface="Calibri"/>
                          <a:cs typeface="Times New Roman"/>
                        </a:rPr>
                        <a:t>hemianopsia homónima aislada</a:t>
                      </a:r>
                      <a:r>
                        <a:rPr lang="es-ES" sz="1800" dirty="0">
                          <a:solidFill>
                            <a:schemeClr val="accent5">
                              <a:lumMod val="50000"/>
                            </a:schemeClr>
                          </a:solidFill>
                          <a:effectLst/>
                          <a:latin typeface="Comic Sans MS" pitchFamily="66" charset="0"/>
                          <a:ea typeface="Calibri"/>
                          <a:cs typeface="Times New Roman"/>
                        </a:rPr>
                        <a:t>, </a:t>
                      </a:r>
                      <a:r>
                        <a:rPr lang="es-ES" sz="1800" b="1" dirty="0" err="1">
                          <a:solidFill>
                            <a:schemeClr val="bg2">
                              <a:lumMod val="50000"/>
                            </a:schemeClr>
                          </a:solidFill>
                          <a:effectLst/>
                          <a:latin typeface="Comic Sans MS" pitchFamily="66" charset="0"/>
                          <a:ea typeface="Calibri"/>
                          <a:cs typeface="Times New Roman"/>
                        </a:rPr>
                        <a:t>déficti</a:t>
                      </a:r>
                      <a:r>
                        <a:rPr lang="es-ES" sz="1800" b="1" dirty="0">
                          <a:solidFill>
                            <a:schemeClr val="bg2">
                              <a:lumMod val="50000"/>
                            </a:schemeClr>
                          </a:solidFill>
                          <a:effectLst/>
                          <a:latin typeface="Comic Sans MS" pitchFamily="66" charset="0"/>
                          <a:ea typeface="Calibri"/>
                          <a:cs typeface="Times New Roman"/>
                        </a:rPr>
                        <a:t> motor o sensitivo.</a:t>
                      </a: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just">
                        <a:lnSpc>
                          <a:spcPct val="115000"/>
                        </a:lnSpc>
                        <a:spcAft>
                          <a:spcPts val="0"/>
                        </a:spcAft>
                      </a:pPr>
                      <a:r>
                        <a:rPr lang="es-ES" sz="1800" dirty="0">
                          <a:solidFill>
                            <a:schemeClr val="accent5">
                              <a:lumMod val="50000"/>
                            </a:schemeClr>
                          </a:solidFill>
                          <a:effectLst/>
                          <a:latin typeface="Comic Sans MS" pitchFamily="66" charset="0"/>
                          <a:ea typeface="Calibri"/>
                          <a:cs typeface="Times New Roman"/>
                        </a:rPr>
                        <a:t>Territorio </a:t>
                      </a:r>
                      <a:r>
                        <a:rPr lang="es-ES" sz="2400" b="1" dirty="0" err="1" smtClean="0">
                          <a:solidFill>
                            <a:schemeClr val="bg2">
                              <a:lumMod val="50000"/>
                            </a:schemeClr>
                          </a:solidFill>
                          <a:effectLst/>
                          <a:latin typeface="Comic Sans MS" pitchFamily="66" charset="0"/>
                          <a:ea typeface="Calibri"/>
                          <a:cs typeface="Times New Roman"/>
                        </a:rPr>
                        <a:t>vertebrobasilar</a:t>
                      </a:r>
                      <a:endParaRPr lang="es-ES" sz="2400" b="1" dirty="0">
                        <a:solidFill>
                          <a:schemeClr val="bg2">
                            <a:lumMod val="50000"/>
                          </a:schemeClr>
                        </a:solidFill>
                        <a:effectLst/>
                        <a:latin typeface="Comic Sans MS" pitchFamily="66" charset="0"/>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556792"/>
            <a:ext cx="4248472" cy="506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83568" y="5517232"/>
            <a:ext cx="3096344" cy="923330"/>
          </a:xfrm>
          <a:prstGeom prst="rect">
            <a:avLst/>
          </a:prstGeom>
          <a:noFill/>
        </p:spPr>
        <p:txBody>
          <a:bodyPr wrap="square" rtlCol="0">
            <a:spAutoFit/>
          </a:bodyPr>
          <a:lstStyle/>
          <a:p>
            <a:r>
              <a:rPr lang="es-ES" b="1" dirty="0" smtClean="0">
                <a:solidFill>
                  <a:srgbClr val="BA169F"/>
                </a:solidFill>
                <a:latin typeface="Comic Sans MS" pitchFamily="66" charset="0"/>
              </a:rPr>
              <a:t>TROCOENCÉFALO </a:t>
            </a:r>
          </a:p>
          <a:p>
            <a:r>
              <a:rPr lang="es-ES" b="1" dirty="0" smtClean="0">
                <a:solidFill>
                  <a:srgbClr val="BA169F"/>
                </a:solidFill>
                <a:latin typeface="Comic Sans MS" pitchFamily="66" charset="0"/>
              </a:rPr>
              <a:t>CEREBELO </a:t>
            </a:r>
          </a:p>
          <a:p>
            <a:r>
              <a:rPr lang="es-ES" b="1" dirty="0" smtClean="0">
                <a:solidFill>
                  <a:srgbClr val="BA169F"/>
                </a:solidFill>
                <a:latin typeface="Comic Sans MS" pitchFamily="66" charset="0"/>
              </a:rPr>
              <a:t>CEREBRO POSTERIOR</a:t>
            </a:r>
            <a:endParaRPr lang="es-ES" b="1" dirty="0">
              <a:solidFill>
                <a:srgbClr val="BA169F"/>
              </a:solidFill>
              <a:latin typeface="Comic Sans MS" pitchFamily="66" charset="0"/>
            </a:endParaRPr>
          </a:p>
        </p:txBody>
      </p:sp>
      <p:graphicFrame>
        <p:nvGraphicFramePr>
          <p:cNvPr id="7" name="6 Tabla"/>
          <p:cNvGraphicFramePr>
            <a:graphicFrameLocks noGrp="1"/>
          </p:cNvGraphicFramePr>
          <p:nvPr>
            <p:extLst>
              <p:ext uri="{D42A27DB-BD31-4B8C-83A1-F6EECF244321}">
                <p14:modId xmlns:p14="http://schemas.microsoft.com/office/powerpoint/2010/main" val="578606869"/>
              </p:ext>
            </p:extLst>
          </p:nvPr>
        </p:nvGraphicFramePr>
        <p:xfrm>
          <a:off x="3098" y="1700808"/>
          <a:ext cx="9147816" cy="4707769"/>
        </p:xfrm>
        <a:graphic>
          <a:graphicData uri="http://schemas.openxmlformats.org/drawingml/2006/table">
            <a:tbl>
              <a:tblPr firstRow="1" bandRow="1">
                <a:tableStyleId>{5C22544A-7EE6-4342-B048-85BDC9FD1C3A}</a:tableStyleId>
              </a:tblPr>
              <a:tblGrid>
                <a:gridCol w="2343569"/>
                <a:gridCol w="6804247"/>
              </a:tblGrid>
              <a:tr h="850017">
                <a:tc>
                  <a:txBody>
                    <a:bodyPr/>
                    <a:lstStyle/>
                    <a:p>
                      <a:r>
                        <a:rPr lang="es-ES" b="1" dirty="0" smtClean="0">
                          <a:solidFill>
                            <a:schemeClr val="accent6">
                              <a:lumMod val="50000"/>
                            </a:schemeClr>
                          </a:solidFill>
                          <a:latin typeface="Comic Sans MS" pitchFamily="66" charset="0"/>
                        </a:rPr>
                        <a:t>«SÍNDROMES </a:t>
                      </a:r>
                    </a:p>
                    <a:p>
                      <a:r>
                        <a:rPr lang="es-ES" b="1" dirty="0" smtClean="0">
                          <a:solidFill>
                            <a:schemeClr val="accent6">
                              <a:lumMod val="50000"/>
                            </a:schemeClr>
                          </a:solidFill>
                          <a:latin typeface="Comic Sans MS" pitchFamily="66" charset="0"/>
                        </a:rPr>
                        <a:t>CRUZADOS»</a:t>
                      </a:r>
                      <a:endParaRPr lang="es-ES" b="1" dirty="0">
                        <a:solidFill>
                          <a:schemeClr val="accent6">
                            <a:lumMod val="50000"/>
                          </a:schemeClr>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285750" lvl="0" indent="-285750" algn="just">
                        <a:lnSpc>
                          <a:spcPct val="115000"/>
                        </a:lnSpc>
                        <a:spcAft>
                          <a:spcPts val="1000"/>
                        </a:spcAft>
                        <a:buFontTx/>
                        <a:buChar char="-"/>
                      </a:pPr>
                      <a:r>
                        <a:rPr lang="es-ES" sz="1400" b="0" baseline="0" dirty="0" smtClean="0">
                          <a:solidFill>
                            <a:schemeClr val="accent6">
                              <a:lumMod val="50000"/>
                            </a:schemeClr>
                          </a:solidFill>
                          <a:effectLst/>
                          <a:latin typeface="Comic Sans MS" pitchFamily="66" charset="0"/>
                          <a:ea typeface="Calibri"/>
                          <a:cs typeface="Times New Roman"/>
                        </a:rPr>
                        <a:t>HEMIPARESIA o HEMIHIPOESTESIA CONTRALATERAL.</a:t>
                      </a:r>
                    </a:p>
                    <a:p>
                      <a:pPr marL="285750" lvl="0" indent="-285750" algn="just">
                        <a:lnSpc>
                          <a:spcPct val="115000"/>
                        </a:lnSpc>
                        <a:spcAft>
                          <a:spcPts val="1000"/>
                        </a:spcAft>
                        <a:buFontTx/>
                        <a:buChar char="-"/>
                      </a:pPr>
                      <a:r>
                        <a:rPr lang="es-ES" sz="1400" b="0" baseline="0" dirty="0" smtClean="0">
                          <a:solidFill>
                            <a:schemeClr val="accent6">
                              <a:lumMod val="50000"/>
                            </a:schemeClr>
                          </a:solidFill>
                          <a:effectLst/>
                          <a:latin typeface="Comic Sans MS" pitchFamily="66" charset="0"/>
                          <a:ea typeface="Calibri"/>
                          <a:cs typeface="Times New Roman"/>
                        </a:rPr>
                        <a:t>Afectación IPSILATERAL PAR CRANEAL:</a:t>
                      </a:r>
                    </a:p>
                    <a:p>
                      <a:pPr marL="0" lvl="0" indent="0" algn="just">
                        <a:lnSpc>
                          <a:spcPct val="115000"/>
                        </a:lnSpc>
                        <a:spcAft>
                          <a:spcPts val="1000"/>
                        </a:spcAft>
                        <a:buFont typeface="Arial" pitchFamily="34" charset="0"/>
                        <a:buNone/>
                      </a:pPr>
                      <a:r>
                        <a:rPr lang="es-ES" sz="1400" b="0" baseline="0" dirty="0" smtClean="0">
                          <a:solidFill>
                            <a:schemeClr val="accent6">
                              <a:lumMod val="50000"/>
                            </a:schemeClr>
                          </a:solidFill>
                          <a:effectLst/>
                          <a:latin typeface="Comic Sans MS" pitchFamily="66" charset="0"/>
                          <a:ea typeface="Calibri"/>
                          <a:cs typeface="Times New Roman"/>
                        </a:rPr>
                        <a:t>I y II: no llegan a tronco</a:t>
                      </a:r>
                    </a:p>
                    <a:p>
                      <a:pPr marL="0" lvl="0" indent="0" algn="just">
                        <a:lnSpc>
                          <a:spcPct val="115000"/>
                        </a:lnSpc>
                        <a:spcAft>
                          <a:spcPts val="1000"/>
                        </a:spcAft>
                        <a:buFont typeface="Arial" pitchFamily="34" charset="0"/>
                        <a:buNone/>
                      </a:pPr>
                      <a:r>
                        <a:rPr lang="es-ES" sz="1400" b="0" baseline="0" dirty="0" smtClean="0">
                          <a:solidFill>
                            <a:schemeClr val="accent6">
                              <a:lumMod val="50000"/>
                            </a:schemeClr>
                          </a:solidFill>
                          <a:effectLst/>
                          <a:latin typeface="Comic Sans MS" pitchFamily="66" charset="0"/>
                          <a:ea typeface="Calibri"/>
                          <a:cs typeface="Times New Roman"/>
                        </a:rPr>
                        <a:t>III y IV: mesencéfalo.</a:t>
                      </a:r>
                    </a:p>
                    <a:p>
                      <a:pPr marL="0" lvl="0" indent="0" algn="just">
                        <a:lnSpc>
                          <a:spcPct val="115000"/>
                        </a:lnSpc>
                        <a:spcAft>
                          <a:spcPts val="1000"/>
                        </a:spcAft>
                        <a:buFont typeface="Arial" pitchFamily="34" charset="0"/>
                        <a:buNone/>
                      </a:pPr>
                      <a:r>
                        <a:rPr lang="es-ES" sz="1400" b="0" baseline="0" dirty="0" smtClean="0">
                          <a:solidFill>
                            <a:schemeClr val="accent6">
                              <a:lumMod val="50000"/>
                            </a:schemeClr>
                          </a:solidFill>
                          <a:effectLst/>
                          <a:latin typeface="Comic Sans MS" pitchFamily="66" charset="0"/>
                          <a:ea typeface="Calibri"/>
                          <a:cs typeface="Times New Roman"/>
                        </a:rPr>
                        <a:t>V-VI-VII-VIII: protuberancia.</a:t>
                      </a:r>
                    </a:p>
                    <a:p>
                      <a:pPr marL="0" lvl="0" indent="0" algn="just">
                        <a:lnSpc>
                          <a:spcPct val="115000"/>
                        </a:lnSpc>
                        <a:spcAft>
                          <a:spcPts val="1000"/>
                        </a:spcAft>
                        <a:buFont typeface="Arial" pitchFamily="34" charset="0"/>
                        <a:buNone/>
                      </a:pPr>
                      <a:r>
                        <a:rPr lang="es-ES" sz="1400" b="0" baseline="0" dirty="0" smtClean="0">
                          <a:solidFill>
                            <a:schemeClr val="accent6">
                              <a:lumMod val="50000"/>
                            </a:schemeClr>
                          </a:solidFill>
                          <a:effectLst/>
                          <a:latin typeface="Comic Sans MS" pitchFamily="66" charset="0"/>
                          <a:ea typeface="Calibri"/>
                          <a:cs typeface="Times New Roman"/>
                        </a:rPr>
                        <a:t>IX-X-XI-XII: bulbo.</a:t>
                      </a:r>
                    </a:p>
                    <a:p>
                      <a:pPr marL="0" lvl="0" indent="0" algn="just">
                        <a:lnSpc>
                          <a:spcPct val="115000"/>
                        </a:lnSpc>
                        <a:spcAft>
                          <a:spcPts val="1000"/>
                        </a:spcAft>
                        <a:buFont typeface="Arial" pitchFamily="34" charset="0"/>
                        <a:buNone/>
                      </a:pPr>
                      <a:endParaRPr lang="es-ES" sz="1400" b="0" baseline="0" dirty="0" smtClean="0">
                        <a:solidFill>
                          <a:schemeClr val="accent6">
                            <a:lumMod val="50000"/>
                          </a:schemeClr>
                        </a:solidFill>
                        <a:effectLst/>
                        <a:latin typeface="Comic Sans MS" pitchFamily="66" charset="0"/>
                        <a:ea typeface="Calibri"/>
                        <a:cs typeface="Times New Roman"/>
                      </a:endParaRPr>
                    </a:p>
                    <a:p>
                      <a:pPr marL="285750" lvl="0" indent="-285750" algn="just">
                        <a:lnSpc>
                          <a:spcPct val="115000"/>
                        </a:lnSpc>
                        <a:spcAft>
                          <a:spcPts val="1000"/>
                        </a:spcAft>
                        <a:buFont typeface="Arial" pitchFamily="34" charset="0"/>
                        <a:buChar char="•"/>
                      </a:pPr>
                      <a:endParaRPr lang="es-ES" sz="1400" b="0" baseline="0" dirty="0" smtClean="0">
                        <a:solidFill>
                          <a:schemeClr val="accent6">
                            <a:lumMod val="50000"/>
                          </a:schemeClr>
                        </a:solidFill>
                        <a:effectLst/>
                        <a:latin typeface="Comic Sans MS" pitchFamily="66" charset="0"/>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850017">
                <a:tc>
                  <a:txBody>
                    <a:bodyPr/>
                    <a:lstStyle/>
                    <a:p>
                      <a:r>
                        <a:rPr lang="es-ES" b="1" dirty="0" err="1" smtClean="0">
                          <a:solidFill>
                            <a:schemeClr val="accent6">
                              <a:lumMod val="50000"/>
                            </a:schemeClr>
                          </a:solidFill>
                          <a:latin typeface="Comic Sans MS" pitchFamily="66" charset="0"/>
                        </a:rPr>
                        <a:t>Sdr</a:t>
                      </a:r>
                      <a:r>
                        <a:rPr lang="es-ES" b="1" dirty="0" smtClean="0">
                          <a:solidFill>
                            <a:schemeClr val="accent6">
                              <a:lumMod val="50000"/>
                            </a:schemeClr>
                          </a:solidFill>
                          <a:latin typeface="Comic Sans MS" pitchFamily="66" charset="0"/>
                        </a:rPr>
                        <a:t> </a:t>
                      </a:r>
                      <a:r>
                        <a:rPr lang="es-ES" b="1" dirty="0" err="1" smtClean="0">
                          <a:solidFill>
                            <a:schemeClr val="accent6">
                              <a:lumMod val="50000"/>
                            </a:schemeClr>
                          </a:solidFill>
                          <a:latin typeface="Comic Sans MS" pitchFamily="66" charset="0"/>
                        </a:rPr>
                        <a:t>cerebeloso</a:t>
                      </a:r>
                      <a:endParaRPr lang="es-ES" b="1" dirty="0">
                        <a:solidFill>
                          <a:schemeClr val="accent6">
                            <a:lumMod val="50000"/>
                          </a:schemeClr>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285750" lvl="0" indent="-285750" algn="just">
                        <a:lnSpc>
                          <a:spcPct val="115000"/>
                        </a:lnSpc>
                        <a:spcAft>
                          <a:spcPts val="1000"/>
                        </a:spcAft>
                        <a:buFont typeface="Arial" pitchFamily="34" charset="0"/>
                        <a:buChar char="•"/>
                      </a:pPr>
                      <a:r>
                        <a:rPr lang="es-ES" sz="1400" b="0" baseline="0" dirty="0" smtClean="0">
                          <a:solidFill>
                            <a:schemeClr val="accent6">
                              <a:lumMod val="50000"/>
                            </a:schemeClr>
                          </a:solidFill>
                          <a:effectLst/>
                          <a:latin typeface="Comic Sans MS" pitchFamily="66" charset="0"/>
                          <a:ea typeface="Calibri"/>
                          <a:cs typeface="Times New Roman"/>
                        </a:rPr>
                        <a:t>ATAXIA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850017">
                <a:tc>
                  <a:txBody>
                    <a:bodyPr/>
                    <a:lstStyle/>
                    <a:p>
                      <a:r>
                        <a:rPr lang="es-ES" b="1" dirty="0" smtClean="0">
                          <a:solidFill>
                            <a:schemeClr val="accent6">
                              <a:lumMod val="50000"/>
                            </a:schemeClr>
                          </a:solidFill>
                          <a:latin typeface="Comic Sans MS" pitchFamily="66" charset="0"/>
                        </a:rPr>
                        <a:t>HEMIANOPSIA HOMÓNIMA AISLADA</a:t>
                      </a:r>
                      <a:endParaRPr lang="es-ES" b="1" dirty="0">
                        <a:solidFill>
                          <a:schemeClr val="accent6">
                            <a:lumMod val="50000"/>
                          </a:schemeClr>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285750" lvl="0" indent="-285750" algn="just">
                        <a:lnSpc>
                          <a:spcPct val="115000"/>
                        </a:lnSpc>
                        <a:spcAft>
                          <a:spcPts val="1000"/>
                        </a:spcAft>
                        <a:buFont typeface="Arial" pitchFamily="34" charset="0"/>
                        <a:buChar char="•"/>
                      </a:pPr>
                      <a:endParaRPr lang="es-ES" sz="1400" b="0" baseline="0" dirty="0" smtClean="0">
                        <a:solidFill>
                          <a:schemeClr val="accent6">
                            <a:lumMod val="50000"/>
                          </a:schemeClr>
                        </a:solidFill>
                        <a:effectLst/>
                        <a:latin typeface="Comic Sans MS" pitchFamily="66" charset="0"/>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bl>
          </a:graphicData>
        </a:graphic>
      </p:graphicFrame>
    </p:spTree>
    <p:extLst>
      <p:ext uri="{BB962C8B-B14F-4D97-AF65-F5344CB8AC3E}">
        <p14:creationId xmlns:p14="http://schemas.microsoft.com/office/powerpoint/2010/main" val="323345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solidFill>
                  <a:schemeClr val="tx2">
                    <a:lumMod val="75000"/>
                  </a:schemeClr>
                </a:solidFill>
              </a:rPr>
              <a:t>Son infartos </a:t>
            </a:r>
            <a:r>
              <a:rPr lang="es-ES" dirty="0" err="1" smtClean="0">
                <a:solidFill>
                  <a:schemeClr val="tx2">
                    <a:lumMod val="75000"/>
                  </a:schemeClr>
                </a:solidFill>
              </a:rPr>
              <a:t>lacunares</a:t>
            </a:r>
            <a:r>
              <a:rPr lang="es-ES" dirty="0" smtClean="0">
                <a:solidFill>
                  <a:schemeClr val="tx2">
                    <a:lumMod val="75000"/>
                  </a:schemeClr>
                </a:solidFill>
              </a:rPr>
              <a:t>:</a:t>
            </a:r>
            <a:endParaRPr lang="es-ES" dirty="0">
              <a:solidFill>
                <a:schemeClr val="tx2">
                  <a:lumMod val="75000"/>
                </a:schemeClr>
              </a:solidFill>
            </a:endParaRPr>
          </a:p>
        </p:txBody>
      </p:sp>
      <p:sp>
        <p:nvSpPr>
          <p:cNvPr id="3" name="2 Marcador de contenido"/>
          <p:cNvSpPr>
            <a:spLocks noGrp="1"/>
          </p:cNvSpPr>
          <p:nvPr>
            <p:ph idx="1"/>
          </p:nvPr>
        </p:nvSpPr>
        <p:spPr>
          <a:xfrm>
            <a:off x="1403648" y="2420888"/>
            <a:ext cx="6196405" cy="2029823"/>
          </a:xfrm>
        </p:spPr>
        <p:txBody>
          <a:bodyPr>
            <a:normAutofit lnSpcReduction="10000"/>
          </a:bodyPr>
          <a:lstStyle/>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Ictus motor puro.</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Disartria-mano torpe.</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Ataxia </a:t>
            </a:r>
            <a:r>
              <a:rPr lang="es-ES" dirty="0" err="1" smtClean="0">
                <a:solidFill>
                  <a:schemeClr val="tx2">
                    <a:lumMod val="75000"/>
                  </a:schemeClr>
                </a:solidFill>
                <a:latin typeface="Arial" pitchFamily="34" charset="0"/>
                <a:cs typeface="Arial" pitchFamily="34" charset="0"/>
              </a:rPr>
              <a:t>hemiparesia</a:t>
            </a:r>
            <a:r>
              <a:rPr lang="es-ES" dirty="0" smtClean="0">
                <a:solidFill>
                  <a:schemeClr val="tx2">
                    <a:lumMod val="75000"/>
                  </a:schemeClr>
                </a:solidFill>
                <a:latin typeface="Arial" pitchFamily="34" charset="0"/>
                <a:cs typeface="Arial" pitchFamily="34" charset="0"/>
              </a:rPr>
              <a:t>.</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Todas las opciones son infartos </a:t>
            </a:r>
            <a:r>
              <a:rPr lang="es-ES" dirty="0" err="1" smtClean="0">
                <a:solidFill>
                  <a:schemeClr val="tx2">
                    <a:lumMod val="75000"/>
                  </a:schemeClr>
                </a:solidFill>
                <a:latin typeface="Arial" pitchFamily="34" charset="0"/>
                <a:cs typeface="Arial" pitchFamily="34" charset="0"/>
              </a:rPr>
              <a:t>lacunares</a:t>
            </a:r>
            <a:r>
              <a:rPr lang="es-ES" dirty="0" smtClean="0">
                <a:solidFill>
                  <a:schemeClr val="tx2">
                    <a:lumMod val="75000"/>
                  </a:schemeClr>
                </a:solidFill>
                <a:latin typeface="Arial" pitchFamily="34" charset="0"/>
                <a:cs typeface="Arial" pitchFamily="34" charset="0"/>
              </a:rPr>
              <a:t>.</a:t>
            </a:r>
            <a:endParaRPr lang="es-ES" dirty="0">
              <a:solidFill>
                <a:schemeClr val="tx2">
                  <a:lumMod val="75000"/>
                </a:schemeClr>
              </a:solidFill>
              <a:latin typeface="Arial" pitchFamily="34" charset="0"/>
              <a:cs typeface="Arial" pitchFamily="34" charset="0"/>
            </a:endParaRPr>
          </a:p>
        </p:txBody>
      </p:sp>
      <p:sp>
        <p:nvSpPr>
          <p:cNvPr id="4" name="3 Elipse"/>
          <p:cNvSpPr/>
          <p:nvPr/>
        </p:nvSpPr>
        <p:spPr>
          <a:xfrm>
            <a:off x="1281952" y="3573016"/>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0540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solidFill>
                  <a:schemeClr val="accent6">
                    <a:lumMod val="50000"/>
                  </a:schemeClr>
                </a:solidFill>
                <a:latin typeface="Comic Sans MS" pitchFamily="66" charset="0"/>
              </a:rPr>
              <a:t>INFARTOS LACUNARES</a:t>
            </a:r>
            <a:endParaRPr lang="es-ES" b="1" dirty="0">
              <a:solidFill>
                <a:schemeClr val="accent6">
                  <a:lumMod val="50000"/>
                </a:schemeClr>
              </a:solidFill>
              <a:latin typeface="Comic Sans MS" pitchFamily="66"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303853552"/>
              </p:ext>
            </p:extLst>
          </p:nvPr>
        </p:nvGraphicFramePr>
        <p:xfrm>
          <a:off x="28600" y="2276872"/>
          <a:ext cx="9144000" cy="1622059"/>
        </p:xfrm>
        <a:graphic>
          <a:graphicData uri="http://schemas.openxmlformats.org/drawingml/2006/table">
            <a:tbl>
              <a:tblPr firstRow="1" firstCol="1" bandRow="1"/>
              <a:tblGrid>
                <a:gridCol w="2324444"/>
                <a:gridCol w="4464496"/>
                <a:gridCol w="2355060"/>
              </a:tblGrid>
              <a:tr h="1622059">
                <a:tc>
                  <a:txBody>
                    <a:bodyPr/>
                    <a:lstStyle/>
                    <a:p>
                      <a:pPr algn="just">
                        <a:lnSpc>
                          <a:spcPct val="115000"/>
                        </a:lnSpc>
                        <a:spcAft>
                          <a:spcPts val="0"/>
                        </a:spcAft>
                      </a:pPr>
                      <a:r>
                        <a:rPr lang="es-ES" sz="3200" b="1" dirty="0">
                          <a:solidFill>
                            <a:schemeClr val="bg2">
                              <a:lumMod val="50000"/>
                            </a:schemeClr>
                          </a:solidFill>
                          <a:effectLst/>
                          <a:latin typeface="Comic Sans MS" pitchFamily="66" charset="0"/>
                          <a:ea typeface="Calibri"/>
                          <a:cs typeface="Times New Roman"/>
                        </a:rPr>
                        <a:t>LACI</a:t>
                      </a:r>
                      <a:r>
                        <a:rPr lang="es-ES" sz="1600" b="1" dirty="0">
                          <a:solidFill>
                            <a:schemeClr val="bg2">
                              <a:lumMod val="50000"/>
                            </a:schemeClr>
                          </a:solidFill>
                          <a:effectLst/>
                          <a:latin typeface="Comic Sans MS" pitchFamily="66" charset="0"/>
                          <a:ea typeface="Calibri"/>
                          <a:cs typeface="Times New Roman"/>
                        </a:rPr>
                        <a:t>: </a:t>
                      </a:r>
                      <a:r>
                        <a:rPr lang="es-ES" sz="1600" dirty="0">
                          <a:solidFill>
                            <a:schemeClr val="bg2">
                              <a:lumMod val="50000"/>
                            </a:schemeClr>
                          </a:solidFill>
                          <a:effectLst/>
                          <a:latin typeface="Comic Sans MS" pitchFamily="66" charset="0"/>
                          <a:ea typeface="Calibri"/>
                          <a:cs typeface="Times New Roman"/>
                        </a:rPr>
                        <a:t>infarto </a:t>
                      </a:r>
                      <a:r>
                        <a:rPr lang="es-ES" sz="1600" dirty="0" err="1">
                          <a:solidFill>
                            <a:schemeClr val="bg2">
                              <a:lumMod val="50000"/>
                            </a:schemeClr>
                          </a:solidFill>
                          <a:effectLst/>
                          <a:latin typeface="Comic Sans MS" pitchFamily="66" charset="0"/>
                          <a:ea typeface="Calibri"/>
                          <a:cs typeface="Times New Roman"/>
                        </a:rPr>
                        <a:t>lacunar</a:t>
                      </a:r>
                      <a:endParaRPr lang="es-ES" sz="1600" dirty="0">
                        <a:solidFill>
                          <a:schemeClr val="bg2">
                            <a:lumMod val="50000"/>
                          </a:schemeClr>
                        </a:solidFill>
                        <a:effectLst/>
                        <a:latin typeface="Comic Sans MS" pitchFamily="66" charset="0"/>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342900" lvl="0" indent="-342900" algn="just">
                        <a:lnSpc>
                          <a:spcPct val="115000"/>
                        </a:lnSpc>
                        <a:spcAft>
                          <a:spcPts val="0"/>
                        </a:spcAft>
                        <a:buFont typeface="Times New Roman"/>
                        <a:buChar char="-"/>
                      </a:pPr>
                      <a:r>
                        <a:rPr lang="es-ES" sz="1800" dirty="0">
                          <a:solidFill>
                            <a:schemeClr val="accent5">
                              <a:lumMod val="50000"/>
                            </a:schemeClr>
                          </a:solidFill>
                          <a:effectLst/>
                          <a:latin typeface="Comic Sans MS" pitchFamily="66" charset="0"/>
                          <a:ea typeface="Calibri"/>
                          <a:cs typeface="Times New Roman"/>
                        </a:rPr>
                        <a:t>Síndrome motor puro. </a:t>
                      </a:r>
                    </a:p>
                    <a:p>
                      <a:pPr marL="342900" lvl="0" indent="-342900" algn="just">
                        <a:lnSpc>
                          <a:spcPct val="115000"/>
                        </a:lnSpc>
                        <a:spcAft>
                          <a:spcPts val="0"/>
                        </a:spcAft>
                        <a:buFont typeface="Times New Roman"/>
                        <a:buChar char="-"/>
                      </a:pPr>
                      <a:r>
                        <a:rPr lang="es-ES" sz="1800" dirty="0">
                          <a:solidFill>
                            <a:schemeClr val="accent5">
                              <a:lumMod val="50000"/>
                            </a:schemeClr>
                          </a:solidFill>
                          <a:effectLst/>
                          <a:latin typeface="Comic Sans MS" pitchFamily="66" charset="0"/>
                          <a:ea typeface="Calibri"/>
                          <a:cs typeface="Times New Roman"/>
                        </a:rPr>
                        <a:t>Síndrome sensitivo puro.</a:t>
                      </a:r>
                    </a:p>
                    <a:p>
                      <a:pPr marL="342900" lvl="0" indent="-342900" algn="just">
                        <a:lnSpc>
                          <a:spcPct val="115000"/>
                        </a:lnSpc>
                        <a:spcAft>
                          <a:spcPts val="0"/>
                        </a:spcAft>
                        <a:buFont typeface="Times New Roman"/>
                        <a:buChar char="-"/>
                      </a:pPr>
                      <a:r>
                        <a:rPr lang="es-ES" sz="1800" dirty="0">
                          <a:solidFill>
                            <a:schemeClr val="accent5">
                              <a:lumMod val="50000"/>
                            </a:schemeClr>
                          </a:solidFill>
                          <a:effectLst/>
                          <a:latin typeface="Comic Sans MS" pitchFamily="66" charset="0"/>
                          <a:ea typeface="Calibri"/>
                          <a:cs typeface="Times New Roman"/>
                        </a:rPr>
                        <a:t>Síndrome sensitivo-motor.</a:t>
                      </a:r>
                    </a:p>
                    <a:p>
                      <a:pPr marL="342900" lvl="0" indent="-342900" algn="just">
                        <a:lnSpc>
                          <a:spcPct val="115000"/>
                        </a:lnSpc>
                        <a:spcAft>
                          <a:spcPts val="0"/>
                        </a:spcAft>
                        <a:buFont typeface="Times New Roman"/>
                        <a:buChar char="-"/>
                      </a:pPr>
                      <a:r>
                        <a:rPr lang="es-ES" sz="1800" dirty="0">
                          <a:solidFill>
                            <a:schemeClr val="accent5">
                              <a:lumMod val="50000"/>
                            </a:schemeClr>
                          </a:solidFill>
                          <a:effectLst/>
                          <a:latin typeface="Comic Sans MS" pitchFamily="66" charset="0"/>
                          <a:ea typeface="Calibri"/>
                          <a:cs typeface="Times New Roman"/>
                        </a:rPr>
                        <a:t>Ataxia-</a:t>
                      </a:r>
                      <a:r>
                        <a:rPr lang="es-ES" sz="1800" dirty="0" err="1">
                          <a:solidFill>
                            <a:schemeClr val="accent5">
                              <a:lumMod val="50000"/>
                            </a:schemeClr>
                          </a:solidFill>
                          <a:effectLst/>
                          <a:latin typeface="Comic Sans MS" pitchFamily="66" charset="0"/>
                          <a:ea typeface="Calibri"/>
                          <a:cs typeface="Times New Roman"/>
                        </a:rPr>
                        <a:t>hemiparesia</a:t>
                      </a:r>
                      <a:r>
                        <a:rPr lang="es-ES" sz="1800" dirty="0">
                          <a:solidFill>
                            <a:schemeClr val="accent5">
                              <a:lumMod val="50000"/>
                            </a:schemeClr>
                          </a:solidFill>
                          <a:effectLst/>
                          <a:latin typeface="Comic Sans MS" pitchFamily="66" charset="0"/>
                          <a:ea typeface="Calibri"/>
                          <a:cs typeface="Times New Roman"/>
                        </a:rPr>
                        <a:t>.</a:t>
                      </a:r>
                    </a:p>
                    <a:p>
                      <a:pPr marL="342900" lvl="0" indent="-342900" algn="just">
                        <a:lnSpc>
                          <a:spcPct val="115000"/>
                        </a:lnSpc>
                        <a:spcAft>
                          <a:spcPts val="0"/>
                        </a:spcAft>
                        <a:buFont typeface="Times New Roman"/>
                        <a:buChar char="-"/>
                      </a:pPr>
                      <a:r>
                        <a:rPr lang="es-ES" sz="1800" dirty="0">
                          <a:solidFill>
                            <a:schemeClr val="accent5">
                              <a:lumMod val="50000"/>
                            </a:schemeClr>
                          </a:solidFill>
                          <a:effectLst/>
                          <a:latin typeface="Comic Sans MS" pitchFamily="66" charset="0"/>
                          <a:ea typeface="Calibri"/>
                          <a:cs typeface="Times New Roman"/>
                        </a:rPr>
                        <a:t>Disartria-mano torpe.</a:t>
                      </a: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just">
                        <a:lnSpc>
                          <a:spcPct val="115000"/>
                        </a:lnSpc>
                        <a:spcAft>
                          <a:spcPts val="0"/>
                        </a:spcAft>
                      </a:pPr>
                      <a:r>
                        <a:rPr lang="es-ES" sz="2400" b="1" dirty="0">
                          <a:solidFill>
                            <a:schemeClr val="bg2">
                              <a:lumMod val="50000"/>
                            </a:schemeClr>
                          </a:solidFill>
                          <a:effectLst/>
                          <a:latin typeface="Comic Sans MS" pitchFamily="66" charset="0"/>
                          <a:ea typeface="Calibri"/>
                          <a:cs typeface="Times New Roman"/>
                        </a:rPr>
                        <a:t>Arterias perforantes</a:t>
                      </a:r>
                      <a:r>
                        <a:rPr lang="es-ES" sz="2400" dirty="0">
                          <a:solidFill>
                            <a:schemeClr val="accent5">
                              <a:lumMod val="50000"/>
                            </a:schemeClr>
                          </a:solidFill>
                          <a:effectLst/>
                          <a:latin typeface="Comic Sans MS" pitchFamily="66" charset="0"/>
                          <a:ea typeface="Calibri"/>
                          <a:cs typeface="Times New Roman"/>
                        </a:rPr>
                        <a:t>.</a:t>
                      </a: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473035814"/>
              </p:ext>
            </p:extLst>
          </p:nvPr>
        </p:nvGraphicFramePr>
        <p:xfrm>
          <a:off x="3203848" y="4509120"/>
          <a:ext cx="2664296" cy="1188720"/>
        </p:xfrm>
        <a:graphic>
          <a:graphicData uri="http://schemas.openxmlformats.org/drawingml/2006/table">
            <a:tbl>
              <a:tblPr firstRow="1" bandRow="1">
                <a:tableStyleId>{5C22544A-7EE6-4342-B048-85BDC9FD1C3A}</a:tableStyleId>
              </a:tblPr>
              <a:tblGrid>
                <a:gridCol w="2664296"/>
              </a:tblGrid>
              <a:tr h="370840">
                <a:tc>
                  <a:txBody>
                    <a:bodyPr/>
                    <a:lstStyle/>
                    <a:p>
                      <a:r>
                        <a:rPr lang="es-ES" sz="1800" dirty="0" smtClean="0">
                          <a:solidFill>
                            <a:schemeClr val="accent6">
                              <a:lumMod val="50000"/>
                            </a:schemeClr>
                          </a:solidFill>
                          <a:latin typeface="Comic Sans MS" pitchFamily="66" charset="0"/>
                        </a:rPr>
                        <a:t>&lt;</a:t>
                      </a:r>
                      <a:r>
                        <a:rPr lang="es-ES" sz="1800" baseline="0" dirty="0" smtClean="0">
                          <a:solidFill>
                            <a:schemeClr val="accent6">
                              <a:lumMod val="50000"/>
                            </a:schemeClr>
                          </a:solidFill>
                          <a:latin typeface="Comic Sans MS" pitchFamily="66" charset="0"/>
                        </a:rPr>
                        <a:t> 1,5 cm</a:t>
                      </a:r>
                    </a:p>
                    <a:p>
                      <a:r>
                        <a:rPr lang="es-ES" sz="1800" baseline="0" dirty="0" smtClean="0">
                          <a:solidFill>
                            <a:schemeClr val="accent6">
                              <a:lumMod val="50000"/>
                            </a:schemeClr>
                          </a:solidFill>
                          <a:latin typeface="Comic Sans MS" pitchFamily="66" charset="0"/>
                        </a:rPr>
                        <a:t>SUBCORTICALES</a:t>
                      </a:r>
                    </a:p>
                    <a:p>
                      <a:r>
                        <a:rPr lang="es-ES" sz="1800" baseline="0" dirty="0" smtClean="0">
                          <a:solidFill>
                            <a:schemeClr val="accent6">
                              <a:lumMod val="50000"/>
                            </a:schemeClr>
                          </a:solidFill>
                          <a:latin typeface="Comic Sans MS" pitchFamily="66" charset="0"/>
                        </a:rPr>
                        <a:t>FRCV : HTA*</a:t>
                      </a:r>
                    </a:p>
                    <a:p>
                      <a:endParaRPr lang="es-ES" dirty="0"/>
                    </a:p>
                  </a:txBody>
                  <a:tcPr>
                    <a:solidFill>
                      <a:schemeClr val="accent5">
                        <a:lumMod val="40000"/>
                        <a:lumOff val="60000"/>
                      </a:schemeClr>
                    </a:solidFill>
                  </a:tcPr>
                </a:tc>
              </a:tr>
            </a:tbl>
          </a:graphicData>
        </a:graphic>
      </p:graphicFrame>
    </p:spTree>
    <p:extLst>
      <p:ext uri="{BB962C8B-B14F-4D97-AF65-F5344CB8AC3E}">
        <p14:creationId xmlns:p14="http://schemas.microsoft.com/office/powerpoint/2010/main" val="34611306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ES" sz="3100" dirty="0" smtClean="0">
                <a:solidFill>
                  <a:schemeClr val="tx2">
                    <a:lumMod val="75000"/>
                  </a:schemeClr>
                </a:solidFill>
                <a:latin typeface="Arial" pitchFamily="34" charset="0"/>
                <a:cs typeface="Arial" pitchFamily="34" charset="0"/>
              </a:rPr>
              <a:t>Señale los criterios de activación del CÓDIGO ICTUS en EXTREMADURA</a:t>
            </a:r>
            <a:r>
              <a:rPr lang="es-ES" dirty="0" smtClean="0"/>
              <a:t>:</a:t>
            </a:r>
            <a:endParaRPr lang="es-ES" dirty="0"/>
          </a:p>
        </p:txBody>
      </p:sp>
      <p:sp>
        <p:nvSpPr>
          <p:cNvPr id="3" name="2 Marcador de contenido"/>
          <p:cNvSpPr>
            <a:spLocks noGrp="1"/>
          </p:cNvSpPr>
          <p:nvPr>
            <p:ph idx="1"/>
          </p:nvPr>
        </p:nvSpPr>
        <p:spPr/>
        <p:txBody>
          <a:bodyPr>
            <a:normAutofit fontScale="92500" lnSpcReduction="10000"/>
          </a:bodyPr>
          <a:lstStyle/>
          <a:p>
            <a:pPr marL="457200" lvl="0" indent="-457200">
              <a:buClr>
                <a:schemeClr val="tx2">
                  <a:lumMod val="75000"/>
                </a:schemeClr>
              </a:buClr>
              <a:buFont typeface="+mj-lt"/>
              <a:buAutoNum type="alphaLcParenR"/>
            </a:pPr>
            <a:r>
              <a:rPr lang="es-ES" dirty="0">
                <a:solidFill>
                  <a:schemeClr val="tx2">
                    <a:lumMod val="75000"/>
                  </a:schemeClr>
                </a:solidFill>
                <a:latin typeface="Arial" pitchFamily="34" charset="0"/>
                <a:cs typeface="Arial" pitchFamily="34" charset="0"/>
              </a:rPr>
              <a:t>Déficit neurológico focal agudo objetivable (SIN LÍMITE DE EDAD).</a:t>
            </a:r>
          </a:p>
          <a:p>
            <a:pPr marL="457200" lvl="0" indent="-457200">
              <a:buClr>
                <a:schemeClr val="tx2">
                  <a:lumMod val="75000"/>
                </a:schemeClr>
              </a:buClr>
              <a:buFont typeface="+mj-lt"/>
              <a:buAutoNum type="alphaLcParenR"/>
            </a:pPr>
            <a:r>
              <a:rPr lang="es-ES" dirty="0">
                <a:solidFill>
                  <a:schemeClr val="tx2">
                    <a:lumMod val="75000"/>
                  </a:schemeClr>
                </a:solidFill>
                <a:latin typeface="Arial" pitchFamily="34" charset="0"/>
                <a:cs typeface="Arial" pitchFamily="34" charset="0"/>
              </a:rPr>
              <a:t>De menos de 8h de evolución (los ictus de más de 8h de evolución serán trasladados lo antes posible al centro hospitalario que corresponda sin activar el Código Ictus).</a:t>
            </a:r>
          </a:p>
          <a:p>
            <a:pPr marL="457200" lvl="0" indent="-457200">
              <a:buClr>
                <a:schemeClr val="tx2">
                  <a:lumMod val="75000"/>
                </a:schemeClr>
              </a:buClr>
              <a:buFont typeface="+mj-lt"/>
              <a:buAutoNum type="alphaLcParenR"/>
            </a:pPr>
            <a:r>
              <a:rPr lang="es-ES" dirty="0">
                <a:solidFill>
                  <a:schemeClr val="tx2">
                    <a:lumMod val="75000"/>
                  </a:schemeClr>
                </a:solidFill>
                <a:latin typeface="Arial" pitchFamily="34" charset="0"/>
                <a:cs typeface="Arial" pitchFamily="34" charset="0"/>
              </a:rPr>
              <a:t>Ictus con hora de inicio desconocida o Ictus del despertar</a:t>
            </a:r>
            <a:r>
              <a:rPr lang="es-ES" dirty="0" smtClean="0">
                <a:solidFill>
                  <a:schemeClr val="tx2">
                    <a:lumMod val="75000"/>
                  </a:schemeClr>
                </a:solidFill>
                <a:latin typeface="Arial" pitchFamily="34" charset="0"/>
                <a:cs typeface="Arial" pitchFamily="34" charset="0"/>
              </a:rPr>
              <a:t>.</a:t>
            </a:r>
          </a:p>
          <a:p>
            <a:pPr marL="457200" lvl="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Todas las opciones son criterios de activación.</a:t>
            </a:r>
            <a:endParaRPr lang="es-ES" dirty="0">
              <a:solidFill>
                <a:schemeClr val="tx2">
                  <a:lumMod val="75000"/>
                </a:schemeClr>
              </a:solidFill>
              <a:latin typeface="Arial" pitchFamily="34" charset="0"/>
              <a:cs typeface="Arial" pitchFamily="34" charset="0"/>
            </a:endParaRPr>
          </a:p>
          <a:p>
            <a:pPr marL="457200" indent="-457200">
              <a:buClr>
                <a:schemeClr val="tx2">
                  <a:lumMod val="75000"/>
                </a:schemeClr>
              </a:buClr>
              <a:buFont typeface="+mj-lt"/>
              <a:buAutoNum type="alphaLcParenR"/>
            </a:pPr>
            <a:endParaRPr lang="es-ES" dirty="0"/>
          </a:p>
        </p:txBody>
      </p:sp>
      <p:sp>
        <p:nvSpPr>
          <p:cNvPr id="4" name="3 Elipse"/>
          <p:cNvSpPr/>
          <p:nvPr/>
        </p:nvSpPr>
        <p:spPr>
          <a:xfrm>
            <a:off x="1316981" y="4725144"/>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5583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ES" dirty="0" smtClean="0">
                <a:solidFill>
                  <a:schemeClr val="tx2">
                    <a:lumMod val="75000"/>
                  </a:schemeClr>
                </a:solidFill>
                <a:latin typeface="Arial" pitchFamily="34" charset="0"/>
                <a:cs typeface="Arial" pitchFamily="34" charset="0"/>
              </a:rPr>
              <a:t>Son criterios de exclusión del CODICTEX:</a:t>
            </a:r>
            <a:endParaRPr lang="es-ES"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331640" y="2636912"/>
            <a:ext cx="6196405" cy="1957815"/>
          </a:xfrm>
        </p:spPr>
        <p:txBody>
          <a:bodyPr/>
          <a:lstStyle/>
          <a:p>
            <a:pPr marL="457200" lvl="0" indent="-457200">
              <a:buClr>
                <a:schemeClr val="tx2">
                  <a:lumMod val="75000"/>
                </a:schemeClr>
              </a:buClr>
              <a:buFont typeface="+mj-lt"/>
              <a:buAutoNum type="alphaLcParenR"/>
            </a:pPr>
            <a:r>
              <a:rPr lang="es-ES" dirty="0">
                <a:solidFill>
                  <a:schemeClr val="tx2">
                    <a:lumMod val="75000"/>
                  </a:schemeClr>
                </a:solidFill>
                <a:latin typeface="Arial" pitchFamily="34" charset="0"/>
                <a:cs typeface="Arial" pitchFamily="34" charset="0"/>
              </a:rPr>
              <a:t>Demencia moderada o grave conocida</a:t>
            </a:r>
            <a:r>
              <a:rPr lang="es-ES" dirty="0" smtClean="0">
                <a:solidFill>
                  <a:schemeClr val="tx2">
                    <a:lumMod val="75000"/>
                  </a:schemeClr>
                </a:solidFill>
                <a:latin typeface="Arial" pitchFamily="34" charset="0"/>
                <a:cs typeface="Arial" pitchFamily="34" charset="0"/>
              </a:rPr>
              <a:t>.</a:t>
            </a:r>
          </a:p>
          <a:p>
            <a:pPr marL="457200" lvl="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Ictus de despertar.</a:t>
            </a:r>
            <a:endParaRPr lang="es-ES" dirty="0">
              <a:solidFill>
                <a:schemeClr val="tx2">
                  <a:lumMod val="75000"/>
                </a:schemeClr>
              </a:solidFill>
              <a:latin typeface="Arial" pitchFamily="34" charset="0"/>
              <a:cs typeface="Arial" pitchFamily="34" charset="0"/>
            </a:endParaRPr>
          </a:p>
          <a:p>
            <a:pPr marL="457200" lvl="0" indent="-457200">
              <a:buClr>
                <a:schemeClr val="tx2">
                  <a:lumMod val="75000"/>
                </a:schemeClr>
              </a:buClr>
              <a:buFont typeface="+mj-lt"/>
              <a:buAutoNum type="alphaLcParenR"/>
            </a:pPr>
            <a:r>
              <a:rPr lang="es-ES" dirty="0">
                <a:solidFill>
                  <a:schemeClr val="tx2">
                    <a:lumMod val="75000"/>
                  </a:schemeClr>
                </a:solidFill>
                <a:latin typeface="Arial" pitchFamily="34" charset="0"/>
                <a:cs typeface="Arial" pitchFamily="34" charset="0"/>
              </a:rPr>
              <a:t>Enfermedad terminal</a:t>
            </a:r>
            <a:r>
              <a:rPr lang="es-ES" dirty="0" smtClean="0">
                <a:solidFill>
                  <a:schemeClr val="tx2">
                    <a:lumMod val="75000"/>
                  </a:schemeClr>
                </a:solidFill>
                <a:latin typeface="Arial" pitchFamily="34" charset="0"/>
                <a:cs typeface="Arial" pitchFamily="34" charset="0"/>
              </a:rPr>
              <a:t>.</a:t>
            </a:r>
          </a:p>
          <a:p>
            <a:pPr marL="457200" lvl="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A) y c) son correctas.</a:t>
            </a:r>
            <a:endParaRPr lang="es-ES" dirty="0">
              <a:solidFill>
                <a:schemeClr val="tx2">
                  <a:lumMod val="75000"/>
                </a:schemeClr>
              </a:solidFill>
              <a:latin typeface="Arial" pitchFamily="34" charset="0"/>
              <a:cs typeface="Arial" pitchFamily="34" charset="0"/>
            </a:endParaRPr>
          </a:p>
          <a:p>
            <a:pPr marL="457200" indent="-457200">
              <a:buClr>
                <a:schemeClr val="tx2">
                  <a:lumMod val="75000"/>
                </a:schemeClr>
              </a:buClr>
              <a:buFont typeface="+mj-lt"/>
              <a:buAutoNum type="alphaLcParenR"/>
            </a:pPr>
            <a:endParaRPr lang="es-ES" dirty="0"/>
          </a:p>
        </p:txBody>
      </p:sp>
      <p:sp>
        <p:nvSpPr>
          <p:cNvPr id="4" name="3 Elipse"/>
          <p:cNvSpPr/>
          <p:nvPr/>
        </p:nvSpPr>
        <p:spPr>
          <a:xfrm>
            <a:off x="1286865" y="4005064"/>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005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703840"/>
          </a:xfrm>
        </p:spPr>
        <p:txBody>
          <a:bodyPr>
            <a:normAutofit fontScale="90000"/>
          </a:bodyPr>
          <a:lstStyle/>
          <a:p>
            <a:pPr algn="ctr"/>
            <a:r>
              <a:rPr lang="es-ES" b="1" dirty="0" smtClean="0">
                <a:solidFill>
                  <a:schemeClr val="accent6">
                    <a:lumMod val="50000"/>
                  </a:schemeClr>
                </a:solidFill>
                <a:latin typeface="Comic Sans MS" pitchFamily="66" charset="0"/>
              </a:rPr>
              <a:t>ACTIVACIÓN CÓDIGO ICTUS </a:t>
            </a:r>
            <a:endParaRPr lang="es-ES" b="1" dirty="0">
              <a:solidFill>
                <a:schemeClr val="accent6">
                  <a:lumMod val="50000"/>
                </a:schemeClr>
              </a:solidFill>
              <a:latin typeface="Comic Sans MS" pitchFamily="66" charset="0"/>
            </a:endParaRPr>
          </a:p>
        </p:txBody>
      </p:sp>
      <p:sp>
        <p:nvSpPr>
          <p:cNvPr id="3" name="2 Marcador de contenido"/>
          <p:cNvSpPr>
            <a:spLocks noGrp="1"/>
          </p:cNvSpPr>
          <p:nvPr>
            <p:ph idx="1"/>
          </p:nvPr>
        </p:nvSpPr>
        <p:spPr>
          <a:xfrm>
            <a:off x="848355" y="1340768"/>
            <a:ext cx="7211144" cy="3078907"/>
          </a:xfrm>
        </p:spPr>
        <p:txBody>
          <a:bodyPr>
            <a:normAutofit lnSpcReduction="10000"/>
          </a:bodyPr>
          <a:lstStyle/>
          <a:p>
            <a:pPr lvl="0"/>
            <a:r>
              <a:rPr lang="es-ES" sz="2400" u="sng" dirty="0">
                <a:solidFill>
                  <a:schemeClr val="accent1"/>
                </a:solidFill>
                <a:latin typeface="Comic Sans MS" pitchFamily="66" charset="0"/>
              </a:rPr>
              <a:t>Déficit neurológico focal agudo objetivable</a:t>
            </a:r>
            <a:r>
              <a:rPr lang="es-ES" sz="2400" dirty="0">
                <a:solidFill>
                  <a:schemeClr val="accent1"/>
                </a:solidFill>
                <a:latin typeface="Comic Sans MS" pitchFamily="66" charset="0"/>
              </a:rPr>
              <a:t> </a:t>
            </a:r>
            <a:r>
              <a:rPr lang="es-ES" sz="2400" dirty="0">
                <a:latin typeface="Comic Sans MS" pitchFamily="66" charset="0"/>
              </a:rPr>
              <a:t>(SIN LÍMITE DE EDAD).</a:t>
            </a:r>
          </a:p>
          <a:p>
            <a:pPr lvl="0"/>
            <a:r>
              <a:rPr lang="es-ES" sz="2400" u="sng" dirty="0">
                <a:solidFill>
                  <a:schemeClr val="accent1"/>
                </a:solidFill>
                <a:latin typeface="Comic Sans MS" pitchFamily="66" charset="0"/>
              </a:rPr>
              <a:t>De menos de 8h de evolución</a:t>
            </a:r>
            <a:r>
              <a:rPr lang="es-ES" sz="2400" dirty="0">
                <a:solidFill>
                  <a:schemeClr val="accent1"/>
                </a:solidFill>
                <a:latin typeface="Comic Sans MS" pitchFamily="66" charset="0"/>
              </a:rPr>
              <a:t> </a:t>
            </a:r>
            <a:r>
              <a:rPr lang="es-ES" sz="2400" dirty="0">
                <a:latin typeface="Comic Sans MS" pitchFamily="66" charset="0"/>
              </a:rPr>
              <a:t>(los ictus de más de 8h de evolución serán trasladados lo antes posible al centro hospitalario que corresponda sin activar el Código Ictus).</a:t>
            </a:r>
          </a:p>
          <a:p>
            <a:pPr lvl="0"/>
            <a:r>
              <a:rPr lang="es-ES" sz="2400" dirty="0">
                <a:latin typeface="Comic Sans MS" pitchFamily="66" charset="0"/>
              </a:rPr>
              <a:t>Ictus con </a:t>
            </a:r>
            <a:r>
              <a:rPr lang="es-ES" sz="2400" u="sng" dirty="0">
                <a:solidFill>
                  <a:schemeClr val="accent1"/>
                </a:solidFill>
                <a:latin typeface="Comic Sans MS" pitchFamily="66" charset="0"/>
              </a:rPr>
              <a:t>hora de inicio desconocida o Ictus del despertar</a:t>
            </a:r>
            <a:r>
              <a:rPr lang="es-ES" sz="2400" dirty="0">
                <a:solidFill>
                  <a:schemeClr val="accent1"/>
                </a:solidFill>
                <a:latin typeface="Comic Sans MS" pitchFamily="66" charset="0"/>
              </a:rPr>
              <a:t>.</a:t>
            </a:r>
          </a:p>
          <a:p>
            <a:pPr marL="0" indent="0">
              <a:buNone/>
            </a:pPr>
            <a:endParaRPr lang="es-ES" dirty="0"/>
          </a:p>
        </p:txBody>
      </p:sp>
      <p:sp>
        <p:nvSpPr>
          <p:cNvPr id="4" name="3 CuadroTexto"/>
          <p:cNvSpPr txBox="1"/>
          <p:nvPr/>
        </p:nvSpPr>
        <p:spPr>
          <a:xfrm>
            <a:off x="827584" y="4941168"/>
            <a:ext cx="7128792" cy="1200329"/>
          </a:xfrm>
          <a:prstGeom prst="rect">
            <a:avLst/>
          </a:prstGeom>
          <a:noFill/>
        </p:spPr>
        <p:txBody>
          <a:bodyPr wrap="square" rtlCol="0">
            <a:spAutoFit/>
          </a:bodyPr>
          <a:lstStyle/>
          <a:p>
            <a:r>
              <a:rPr lang="es-ES" b="1" dirty="0" smtClean="0">
                <a:solidFill>
                  <a:schemeClr val="accent6">
                    <a:lumMod val="50000"/>
                  </a:schemeClr>
                </a:solidFill>
                <a:latin typeface="Comic Sans MS" pitchFamily="66" charset="0"/>
              </a:rPr>
              <a:t>CRITERIOS DE EXCLUSIÓN:</a:t>
            </a:r>
          </a:p>
          <a:p>
            <a:pPr marL="285750" lvl="0" indent="-285750">
              <a:buFontTx/>
              <a:buChar char="-"/>
            </a:pPr>
            <a:r>
              <a:rPr lang="es-ES" b="1" dirty="0" smtClean="0">
                <a:latin typeface="Comic Sans MS" pitchFamily="66" charset="0"/>
              </a:rPr>
              <a:t>Demencia </a:t>
            </a:r>
            <a:r>
              <a:rPr lang="es-ES" b="1" dirty="0">
                <a:latin typeface="Comic Sans MS" pitchFamily="66" charset="0"/>
              </a:rPr>
              <a:t>moderada o grave </a:t>
            </a:r>
            <a:r>
              <a:rPr lang="es-ES" b="1" dirty="0" smtClean="0">
                <a:latin typeface="Comic Sans MS" pitchFamily="66" charset="0"/>
              </a:rPr>
              <a:t>conocida.</a:t>
            </a:r>
          </a:p>
          <a:p>
            <a:pPr marL="285750" lvl="0" indent="-285750">
              <a:buFontTx/>
              <a:buChar char="-"/>
            </a:pPr>
            <a:r>
              <a:rPr lang="es-ES" b="1" dirty="0" smtClean="0">
                <a:latin typeface="Comic Sans MS" pitchFamily="66" charset="0"/>
              </a:rPr>
              <a:t>Enfermedad </a:t>
            </a:r>
            <a:r>
              <a:rPr lang="es-ES" b="1" dirty="0">
                <a:latin typeface="Comic Sans MS" pitchFamily="66" charset="0"/>
              </a:rPr>
              <a:t>terminal.</a:t>
            </a:r>
          </a:p>
          <a:p>
            <a:endParaRPr lang="es-ES" b="1" dirty="0"/>
          </a:p>
        </p:txBody>
      </p:sp>
    </p:spTree>
    <p:extLst>
      <p:ext uri="{BB962C8B-B14F-4D97-AF65-F5344CB8AC3E}">
        <p14:creationId xmlns:p14="http://schemas.microsoft.com/office/powerpoint/2010/main" val="134343773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ES" dirty="0" smtClean="0">
                <a:solidFill>
                  <a:schemeClr val="tx2">
                    <a:lumMod val="75000"/>
                  </a:schemeClr>
                </a:solidFill>
                <a:latin typeface="Arial" pitchFamily="34" charset="0"/>
                <a:cs typeface="Arial" pitchFamily="34" charset="0"/>
              </a:rPr>
              <a:t>Respecto a la valoración de un Ictus, señale lo correcto:</a:t>
            </a:r>
            <a:endParaRPr lang="es-ES"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403648" y="2636912"/>
            <a:ext cx="6196405" cy="2749903"/>
          </a:xfrm>
        </p:spPr>
        <p:txBody>
          <a:bodyPr/>
          <a:lstStyle/>
          <a:p>
            <a:pPr marL="457200" indent="-457200" algn="just">
              <a:buClr>
                <a:schemeClr val="tx2">
                  <a:lumMod val="75000"/>
                </a:schemeClr>
              </a:buClr>
              <a:buFont typeface="+mj-lt"/>
              <a:buAutoNum type="alphaLcParenR"/>
            </a:pPr>
            <a:r>
              <a:rPr lang="es-ES" dirty="0" smtClean="0">
                <a:solidFill>
                  <a:schemeClr val="tx2">
                    <a:lumMod val="75000"/>
                  </a:schemeClr>
                </a:solidFill>
              </a:rPr>
              <a:t>Un </a:t>
            </a:r>
            <a:r>
              <a:rPr lang="es-ES" dirty="0" err="1" smtClean="0">
                <a:solidFill>
                  <a:schemeClr val="tx2">
                    <a:lumMod val="75000"/>
                  </a:schemeClr>
                </a:solidFill>
              </a:rPr>
              <a:t>Rankim</a:t>
            </a:r>
            <a:r>
              <a:rPr lang="es-ES" dirty="0" smtClean="0">
                <a:solidFill>
                  <a:schemeClr val="tx2">
                    <a:lumMod val="75000"/>
                  </a:schemeClr>
                </a:solidFill>
              </a:rPr>
              <a:t> &gt; 2 contraindica </a:t>
            </a:r>
            <a:r>
              <a:rPr lang="es-ES" dirty="0" err="1" smtClean="0">
                <a:solidFill>
                  <a:schemeClr val="tx2">
                    <a:lumMod val="75000"/>
                  </a:schemeClr>
                </a:solidFill>
              </a:rPr>
              <a:t>trombolisis</a:t>
            </a:r>
            <a:r>
              <a:rPr lang="es-ES" dirty="0" smtClean="0">
                <a:solidFill>
                  <a:schemeClr val="tx2">
                    <a:lumMod val="75000"/>
                  </a:schemeClr>
                </a:solidFill>
              </a:rPr>
              <a:t> y </a:t>
            </a:r>
            <a:r>
              <a:rPr lang="es-ES" dirty="0" err="1" smtClean="0">
                <a:solidFill>
                  <a:schemeClr val="tx2">
                    <a:lumMod val="75000"/>
                  </a:schemeClr>
                </a:solidFill>
              </a:rPr>
              <a:t>trombectomia</a:t>
            </a:r>
            <a:r>
              <a:rPr lang="es-ES" dirty="0" smtClean="0">
                <a:solidFill>
                  <a:schemeClr val="tx2">
                    <a:lumMod val="75000"/>
                  </a:schemeClr>
                </a:solidFill>
              </a:rPr>
              <a:t>.</a:t>
            </a:r>
          </a:p>
          <a:p>
            <a:pPr marL="457200" indent="-457200" algn="just">
              <a:buClr>
                <a:schemeClr val="tx2">
                  <a:lumMod val="75000"/>
                </a:schemeClr>
              </a:buClr>
              <a:buFont typeface="+mj-lt"/>
              <a:buAutoNum type="alphaLcParenR"/>
            </a:pPr>
            <a:r>
              <a:rPr lang="es-ES" dirty="0" smtClean="0">
                <a:solidFill>
                  <a:schemeClr val="tx2">
                    <a:lumMod val="75000"/>
                  </a:schemeClr>
                </a:solidFill>
              </a:rPr>
              <a:t>Un NIHSS &gt; 25 contraindica </a:t>
            </a:r>
            <a:r>
              <a:rPr lang="es-ES" dirty="0" err="1" smtClean="0">
                <a:solidFill>
                  <a:schemeClr val="tx2">
                    <a:lumMod val="75000"/>
                  </a:schemeClr>
                </a:solidFill>
              </a:rPr>
              <a:t>fibrinolisis</a:t>
            </a:r>
            <a:r>
              <a:rPr lang="es-ES" dirty="0" smtClean="0">
                <a:solidFill>
                  <a:schemeClr val="tx2">
                    <a:lumMod val="75000"/>
                  </a:schemeClr>
                </a:solidFill>
              </a:rPr>
              <a:t>.</a:t>
            </a:r>
          </a:p>
          <a:p>
            <a:pPr marL="457200" indent="-457200" algn="just">
              <a:buClr>
                <a:schemeClr val="tx2">
                  <a:lumMod val="75000"/>
                </a:schemeClr>
              </a:buClr>
              <a:buFont typeface="+mj-lt"/>
              <a:buAutoNum type="alphaLcParenR"/>
            </a:pPr>
            <a:r>
              <a:rPr lang="es-ES" dirty="0" smtClean="0">
                <a:solidFill>
                  <a:schemeClr val="tx2">
                    <a:lumMod val="75000"/>
                  </a:schemeClr>
                </a:solidFill>
              </a:rPr>
              <a:t>RACE ≥ 5 alta probabilidad de afectación gran vaso.</a:t>
            </a:r>
          </a:p>
          <a:p>
            <a:pPr marL="457200" indent="-457200" algn="just">
              <a:buClr>
                <a:schemeClr val="tx2">
                  <a:lumMod val="75000"/>
                </a:schemeClr>
              </a:buClr>
              <a:buFont typeface="+mj-lt"/>
              <a:buAutoNum type="alphaLcParenR"/>
            </a:pPr>
            <a:r>
              <a:rPr lang="es-ES" dirty="0" smtClean="0">
                <a:solidFill>
                  <a:schemeClr val="tx2">
                    <a:lumMod val="75000"/>
                  </a:schemeClr>
                </a:solidFill>
              </a:rPr>
              <a:t>Todas son correctas.</a:t>
            </a:r>
            <a:endParaRPr lang="es-ES" dirty="0">
              <a:solidFill>
                <a:schemeClr val="tx2">
                  <a:lumMod val="75000"/>
                </a:schemeClr>
              </a:solidFill>
            </a:endParaRPr>
          </a:p>
        </p:txBody>
      </p:sp>
      <p:sp>
        <p:nvSpPr>
          <p:cNvPr id="4" name="3 Elipse"/>
          <p:cNvSpPr/>
          <p:nvPr/>
        </p:nvSpPr>
        <p:spPr>
          <a:xfrm>
            <a:off x="1322827" y="4653136"/>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7069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260648"/>
            <a:ext cx="6965245" cy="1202485"/>
          </a:xfrm>
        </p:spPr>
        <p:txBody>
          <a:bodyPr>
            <a:normAutofit fontScale="90000"/>
          </a:bodyPr>
          <a:lstStyle/>
          <a:p>
            <a:pPr algn="just"/>
            <a:r>
              <a:rPr lang="es-ES" sz="2400" dirty="0" smtClean="0">
                <a:solidFill>
                  <a:schemeClr val="tx2">
                    <a:lumMod val="75000"/>
                  </a:schemeClr>
                </a:solidFill>
                <a:latin typeface="Arial" pitchFamily="34" charset="0"/>
                <a:cs typeface="Arial" pitchFamily="34" charset="0"/>
              </a:rPr>
              <a:t>Paciente con </a:t>
            </a:r>
            <a:r>
              <a:rPr lang="es-ES" sz="2400" dirty="0" err="1" smtClean="0">
                <a:solidFill>
                  <a:schemeClr val="tx2">
                    <a:lumMod val="75000"/>
                  </a:schemeClr>
                </a:solidFill>
                <a:latin typeface="Arial" pitchFamily="34" charset="0"/>
                <a:cs typeface="Arial" pitchFamily="34" charset="0"/>
              </a:rPr>
              <a:t>paresia</a:t>
            </a:r>
            <a:r>
              <a:rPr lang="es-ES" sz="2400" dirty="0" smtClean="0">
                <a:solidFill>
                  <a:schemeClr val="tx2">
                    <a:lumMod val="75000"/>
                  </a:schemeClr>
                </a:solidFill>
                <a:latin typeface="Arial" pitchFamily="34" charset="0"/>
                <a:cs typeface="Arial" pitchFamily="34" charset="0"/>
              </a:rPr>
              <a:t> facial ligeramente asimétrica, mantiene brazo </a:t>
            </a:r>
            <a:r>
              <a:rPr lang="es-ES" sz="2400" dirty="0" err="1" smtClean="0">
                <a:solidFill>
                  <a:schemeClr val="tx2">
                    <a:lumMod val="75000"/>
                  </a:schemeClr>
                </a:solidFill>
                <a:latin typeface="Arial" pitchFamily="34" charset="0"/>
                <a:cs typeface="Arial" pitchFamily="34" charset="0"/>
              </a:rPr>
              <a:t>izdo</a:t>
            </a:r>
            <a:r>
              <a:rPr lang="es-ES" sz="2400" dirty="0" smtClean="0">
                <a:solidFill>
                  <a:schemeClr val="tx2">
                    <a:lumMod val="75000"/>
                  </a:schemeClr>
                </a:solidFill>
                <a:latin typeface="Arial" pitchFamily="34" charset="0"/>
                <a:cs typeface="Arial" pitchFamily="34" charset="0"/>
              </a:rPr>
              <a:t> contra gravedad &lt; 10 </a:t>
            </a:r>
            <a:r>
              <a:rPr lang="es-ES" sz="2400" dirty="0" err="1" smtClean="0">
                <a:solidFill>
                  <a:schemeClr val="tx2">
                    <a:lumMod val="75000"/>
                  </a:schemeClr>
                </a:solidFill>
                <a:latin typeface="Arial" pitchFamily="34" charset="0"/>
                <a:cs typeface="Arial" pitchFamily="34" charset="0"/>
              </a:rPr>
              <a:t>seg</a:t>
            </a:r>
            <a:r>
              <a:rPr lang="es-ES" sz="2400" dirty="0" smtClean="0">
                <a:solidFill>
                  <a:schemeClr val="tx2">
                    <a:lumMod val="75000"/>
                  </a:schemeClr>
                </a:solidFill>
                <a:latin typeface="Arial" pitchFamily="34" charset="0"/>
                <a:cs typeface="Arial" pitchFamily="34" charset="0"/>
              </a:rPr>
              <a:t> y pierna &lt; 5 </a:t>
            </a:r>
            <a:r>
              <a:rPr lang="es-ES" sz="2400" dirty="0" err="1" smtClean="0">
                <a:solidFill>
                  <a:schemeClr val="tx2">
                    <a:lumMod val="75000"/>
                  </a:schemeClr>
                </a:solidFill>
                <a:latin typeface="Arial" pitchFamily="34" charset="0"/>
                <a:cs typeface="Arial" pitchFamily="34" charset="0"/>
              </a:rPr>
              <a:t>seg</a:t>
            </a:r>
            <a:r>
              <a:rPr lang="es-ES" sz="2400" dirty="0" smtClean="0">
                <a:solidFill>
                  <a:schemeClr val="tx2">
                    <a:lumMod val="75000"/>
                  </a:schemeClr>
                </a:solidFill>
                <a:latin typeface="Arial" pitchFamily="34" charset="0"/>
                <a:cs typeface="Arial" pitchFamily="34" charset="0"/>
              </a:rPr>
              <a:t>, desviación ocular ausente, no reconoce su brazo ni su déficit, presenta un RACE de: </a:t>
            </a:r>
            <a:endParaRPr lang="es-ES" sz="2400"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a:xfrm>
            <a:off x="1403648" y="2708920"/>
            <a:ext cx="6196405" cy="2029823"/>
          </a:xfrm>
        </p:spPr>
        <p:txBody>
          <a:bodyPr/>
          <a:lstStyle/>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3</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4</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5</a:t>
            </a:r>
          </a:p>
          <a:p>
            <a:pPr marL="457200" indent="-457200">
              <a:buClr>
                <a:schemeClr val="tx2">
                  <a:lumMod val="75000"/>
                </a:schemeClr>
              </a:buClr>
              <a:buFont typeface="+mj-lt"/>
              <a:buAutoNum type="alphaLcParenR"/>
            </a:pPr>
            <a:r>
              <a:rPr lang="es-ES" dirty="0" smtClean="0">
                <a:solidFill>
                  <a:schemeClr val="tx2">
                    <a:lumMod val="75000"/>
                  </a:schemeClr>
                </a:solidFill>
                <a:latin typeface="Arial" pitchFamily="34" charset="0"/>
                <a:cs typeface="Arial" pitchFamily="34" charset="0"/>
              </a:rPr>
              <a:t>Ninguna es correcta</a:t>
            </a:r>
            <a:r>
              <a:rPr lang="es-ES" dirty="0" smtClean="0"/>
              <a:t>.</a:t>
            </a:r>
            <a:endParaRPr lang="es-ES" dirty="0"/>
          </a:p>
        </p:txBody>
      </p:sp>
      <p:sp>
        <p:nvSpPr>
          <p:cNvPr id="5" name="4 Elipse"/>
          <p:cNvSpPr/>
          <p:nvPr/>
        </p:nvSpPr>
        <p:spPr>
          <a:xfrm>
            <a:off x="1286865" y="3545132"/>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64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1024</TotalTime>
  <Words>6860</Words>
  <Application>Microsoft Office PowerPoint</Application>
  <PresentationFormat>Presentación en pantalla (4:3)</PresentationFormat>
  <Paragraphs>888</Paragraphs>
  <Slides>107</Slides>
  <Notes>2</Notes>
  <HiddenSlides>0</HiddenSlides>
  <MMClips>0</MMClips>
  <ScaleCrop>false</ScaleCrop>
  <HeadingPairs>
    <vt:vector size="4" baseType="variant">
      <vt:variant>
        <vt:lpstr>Tema</vt:lpstr>
      </vt:variant>
      <vt:variant>
        <vt:i4>1</vt:i4>
      </vt:variant>
      <vt:variant>
        <vt:lpstr>Títulos de diapositiva</vt:lpstr>
      </vt:variant>
      <vt:variant>
        <vt:i4>107</vt:i4>
      </vt:variant>
    </vt:vector>
  </HeadingPairs>
  <TitlesOfParts>
    <vt:vector size="108" baseType="lpstr">
      <vt:lpstr>Chincheta</vt:lpstr>
      <vt:lpstr>REPASO TEMAS DEL 1 AL 10</vt:lpstr>
      <vt:lpstr>Respecto a la definición de Urgencias, señale lo correcto:</vt:lpstr>
      <vt:lpstr>Respecto al triaje, señale la opción más correcta:</vt:lpstr>
      <vt:lpstr>Respecto al MTS (Manchester), señale la relación incorrecta:</vt:lpstr>
      <vt:lpstr>Presentación de PowerPoint</vt:lpstr>
      <vt:lpstr>Respecto al MTS (Manchester), señale lo incorrecto</vt:lpstr>
      <vt:lpstr>Presentación de PowerPoint</vt:lpstr>
      <vt:lpstr>Entre las siguientes fases, cuál no forma parte del sistema SBAR: </vt:lpstr>
      <vt:lpstr>Respecto al sistema de comunicación SBAR, señale la relación correcta:</vt:lpstr>
      <vt:lpstr>Presentación de PowerPoint</vt:lpstr>
      <vt:lpstr>Presentación de PowerPoint</vt:lpstr>
      <vt:lpstr>Presentación de PowerPoint</vt:lpstr>
      <vt:lpstr>Presentación de PowerPoint</vt:lpstr>
      <vt:lpstr>Presentación de PowerPoint</vt:lpstr>
      <vt:lpstr>Respecto al «Derecho de información», deben de ser informados: </vt:lpstr>
      <vt:lpstr>Respecto al derecho de información:</vt:lpstr>
      <vt:lpstr>Presentación de PowerPoint</vt:lpstr>
      <vt:lpstr>La información profesional-paciente será verbal, dejando siempre constancia escrita en la historia clínica. ¿En qué situaciones se dará además por escrito?</vt:lpstr>
      <vt:lpstr>Todas son excepciones a la obligación de informar, excepto:</vt:lpstr>
      <vt:lpstr>Presentación de PowerPoint</vt:lpstr>
      <vt:lpstr>El consentimiento informado se define en el artículo 3 de la Ley 41/2002, de 14 de noviembre, básica reguladora de la autonomía del paciente y de derechos y obligaciones en materia de información y documentación clínica como: </vt:lpstr>
      <vt:lpstr>Señalar la respuesta falsa sobre el consentimiento informado:</vt:lpstr>
      <vt:lpstr>Respecto al consentimiento informado, debe prestarlo:</vt:lpstr>
      <vt:lpstr>Menores de edad maduros, &gt; 16 años, menores emancipados, no pueden prestar su consentimiento:</vt:lpstr>
      <vt:lpstr>Respecto al ingreso involuntario urgente, señale lo correcto:</vt:lpstr>
      <vt:lpstr>Son factores que aumentan el riesgo de suicidio, excepto:</vt:lpstr>
      <vt:lpstr>Presentación de PowerPoint</vt:lpstr>
      <vt:lpstr>En cuanto a la eficacia del documento de “expresión anticipada de voluntades” , señale la respuesta INCORRECTA: </vt:lpstr>
      <vt:lpstr>En relación a la “expresión anticipada de voluntades”, señale la incorrecta: </vt:lpstr>
      <vt:lpstr>En relación a las diferencias entre catástrofe y accidente de múltiples víctimas (AMV), señala lo incorrecto:</vt:lpstr>
      <vt:lpstr>Son variables del New Trauma Score todas excepto:</vt:lpstr>
      <vt:lpstr>¿Qué variables emplea el START para clasificar los pacientes?</vt:lpstr>
      <vt:lpstr>Clasifica los siguientes pacientes según el sistema triaje START:</vt:lpstr>
      <vt:lpstr>Ante un politraumatizado, imposible de auscultar por ambiente muy ruidoso, con vía aérea permeable, dificultad respiratoria, no IY, sólo pulso carotídeo y traumatismo torácico importante sin heridas significativas en piel, sospecharemos en primer lugar:</vt:lpstr>
      <vt:lpstr>Presentación de PowerPoint</vt:lpstr>
      <vt:lpstr>Presentación de PowerPoint</vt:lpstr>
      <vt:lpstr>Presentación de PowerPoint</vt:lpstr>
      <vt:lpstr>Respecto al niño politraumatizado, señale lo incorrecto:</vt:lpstr>
      <vt:lpstr>Señale cuál no es criterio LEXUS:</vt:lpstr>
      <vt:lpstr>Durante la asistencia a la transición del RNT en la sala de partos, los objetivos de Saturación son todos los siguientes, excepto:</vt:lpstr>
      <vt:lpstr>En base a qué dos variables se actúa durante la asistencia a la transición del RN en sala de partos?</vt:lpstr>
      <vt:lpstr>Respecto a los fármacos empleados en el SVA pediátrico, señale lo incorrecto:</vt:lpstr>
      <vt:lpstr>Respecto al SVA adulto, señale lo incorrecto:</vt:lpstr>
      <vt:lpstr>Para el diagnóstico de SHOCK se requiere unos hechos, indique cual no:</vt:lpstr>
      <vt:lpstr>Respecto al shock, indique la respuesta falsa:</vt:lpstr>
      <vt:lpstr>Presentación de PowerPoint</vt:lpstr>
      <vt:lpstr>Todas son características del Shock en estadio I, compensado o pre-shock, excepto:</vt:lpstr>
      <vt:lpstr>Presentación de PowerPoint</vt:lpstr>
      <vt:lpstr>¿Cuál es la amina indicada en el S.Séptico?</vt:lpstr>
      <vt:lpstr>Presentación de PowerPoint</vt:lpstr>
      <vt:lpstr>Indique qué opción recomienda «Sobrevivir a la sepsis 2021»</vt:lpstr>
      <vt:lpstr>NUEVAS RECOMENDACIONES «SOBREVIVIR A LA SEPSIS 2021»</vt:lpstr>
      <vt:lpstr>Presentación de PowerPoint</vt:lpstr>
      <vt:lpstr>Presentación de PowerPoint</vt:lpstr>
      <vt:lpstr>Del 7 al 10</vt:lpstr>
      <vt:lpstr>Con respecto a la imágenes en la ecografía básica, señale lo incorrecto:</vt:lpstr>
      <vt:lpstr>Son ejemplos de «artefactos» en la ecografía todos, excepto:</vt:lpstr>
      <vt:lpstr>Presentación de PowerPoint</vt:lpstr>
      <vt:lpstr>Respecto al protocolo EFAST, señala lo correcto:</vt:lpstr>
      <vt:lpstr>En relación a la ecografía pulmonar, señale lo incorrecto:</vt:lpstr>
      <vt:lpstr>Indique que opción NO es signo ecográfico de neumotórax:</vt:lpstr>
      <vt:lpstr>Si al realizar a un paciente el test de Mallampati y visualizamos base de la úvula y paladar blando, estamos en un grado:</vt:lpstr>
      <vt:lpstr>¿Qué fármaco no se emplea en la fase de «premedicación» en la SRI?</vt:lpstr>
      <vt:lpstr>Entre los siguientes relajantes musculares, señale cuál es un agente despolarizante:</vt:lpstr>
      <vt:lpstr>Se decide IOT en un paciente que presenta un shock cardiogénico, ¿qué inductor sería el más apropiado?</vt:lpstr>
      <vt:lpstr>…y si presentara un estatus asmático?</vt:lpstr>
      <vt:lpstr>… y si fuera un TCE grave estable hemodinámicamente?</vt:lpstr>
      <vt:lpstr>… y si fuera un TCE grave inestable hemodinámicamente?</vt:lpstr>
      <vt:lpstr>Presentación de PowerPoint</vt:lpstr>
      <vt:lpstr>Presentación de PowerPoint</vt:lpstr>
      <vt:lpstr>En relación con la definición de VAD, señale lo correcto:</vt:lpstr>
      <vt:lpstr>El test de LEMON valora la VAD en paciente traumatizado, señale lo incorrecto:</vt:lpstr>
      <vt:lpstr>Ante un paciente con VMNI que presenta SatO2 90% y pCO2 35, deberíamos aumentar para mejorarlo:</vt:lpstr>
      <vt:lpstr>y si presenta SaO2 96% y pCO2 55…</vt:lpstr>
      <vt:lpstr>¿Cuál no es contraindicación de VMNI?</vt:lpstr>
      <vt:lpstr>Son características de la terapia de alto flujo con cánulas nasales y humidificación, excepto:</vt:lpstr>
      <vt:lpstr>Con respecto a la capnografía señala lo incorrecto:</vt:lpstr>
      <vt:lpstr>Presentación de PowerPoint</vt:lpstr>
      <vt:lpstr>Presentación de PowerPoint</vt:lpstr>
      <vt:lpstr>Presentación de PowerPoint</vt:lpstr>
      <vt:lpstr>¿Cuál no es contraindicación de VMNI?</vt:lpstr>
      <vt:lpstr>Con respecto a las alteraciones parciales de la conciencia, señale lo incorrecto:</vt:lpstr>
      <vt:lpstr>Son características del coma estructuras, todas excepto:</vt:lpstr>
      <vt:lpstr>Son ejemplos de coma NO estructural:</vt:lpstr>
      <vt:lpstr>Paciente con TCE, abre los ojos cuando se le pregunta, localiza el estímulo doloroso y responde de manera confusa, tiene un Glasgow de:</vt:lpstr>
      <vt:lpstr>Respecto a la respuesta pupilar frente a distintas lesiones, señale lo correcto:</vt:lpstr>
      <vt:lpstr>PUPILAS</vt:lpstr>
      <vt:lpstr>Respecto al examen físico neurológico, señale lo incorrecto:</vt:lpstr>
      <vt:lpstr>PATRÓN RESPIRATORIO</vt:lpstr>
      <vt:lpstr>Respecto al ACVA, señale lo incorrecto:</vt:lpstr>
      <vt:lpstr>Respecto los síndromes vasculares, señale lo incorrecto:</vt:lpstr>
      <vt:lpstr>SISTEMA VERTEBRO-BASILAR</vt:lpstr>
      <vt:lpstr>Son infartos lacunares:</vt:lpstr>
      <vt:lpstr>INFARTOS LACUNARES</vt:lpstr>
      <vt:lpstr>Señale los criterios de activación del CÓDIGO ICTUS en EXTREMADURA:</vt:lpstr>
      <vt:lpstr>Son criterios de exclusión del CODICTEX:</vt:lpstr>
      <vt:lpstr>ACTIVACIÓN CÓDIGO ICTUS </vt:lpstr>
      <vt:lpstr>Respecto a la valoración de un Ictus, señale lo correcto:</vt:lpstr>
      <vt:lpstr>Paciente con paresia facial ligeramente asimétrica, mantiene brazo izdo contra gravedad &lt; 10 seg y pierna &lt; 5 seg, desviación ocular ausente, no reconoce su brazo ni su déficit, presenta un RACE de: </vt:lpstr>
      <vt:lpstr>COMO NORMA GENERAL…</vt:lpstr>
      <vt:lpstr>Respecto al Estatus Epiléptico, señala lo incorrecto:</vt:lpstr>
      <vt:lpstr>ESTADO EPILÉPTICO (20%)</vt:lpstr>
      <vt:lpstr>Respecto a las indicaciones de EEG, señale lo correcto:</vt:lpstr>
      <vt:lpstr>CRISIS EN ACÚMULOS</vt:lpstr>
      <vt:lpstr>CE de ALTO RIESGO de EVOLUCIÓN A EE.</vt:lpstr>
      <vt:lpstr>TRATAMIENTO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REPASO TEMAS DEL 1 AL 10</dc:title>
  <dc:creator>MARTA GIL GALLEGO</dc:creator>
  <cp:lastModifiedBy>MARTA GIL GALLEGO</cp:lastModifiedBy>
  <cp:revision>75</cp:revision>
  <dcterms:created xsi:type="dcterms:W3CDTF">2022-01-14T18:30:52Z</dcterms:created>
  <dcterms:modified xsi:type="dcterms:W3CDTF">2022-01-24T20:56:34Z</dcterms:modified>
</cp:coreProperties>
</file>